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328"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2" r:id="rId30"/>
    <p:sldId id="284" r:id="rId31"/>
    <p:sldId id="324" r:id="rId32"/>
    <p:sldId id="285" r:id="rId33"/>
    <p:sldId id="286" r:id="rId34"/>
    <p:sldId id="287" r:id="rId35"/>
    <p:sldId id="288" r:id="rId36"/>
    <p:sldId id="289" r:id="rId37"/>
    <p:sldId id="290" r:id="rId38"/>
    <p:sldId id="292" r:id="rId39"/>
    <p:sldId id="291" r:id="rId40"/>
    <p:sldId id="293" r:id="rId41"/>
    <p:sldId id="32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22" r:id="rId55"/>
    <p:sldId id="306" r:id="rId56"/>
    <p:sldId id="307" r:id="rId57"/>
    <p:sldId id="323" r:id="rId58"/>
    <p:sldId id="308" r:id="rId59"/>
    <p:sldId id="309" r:id="rId60"/>
    <p:sldId id="310" r:id="rId61"/>
    <p:sldId id="311" r:id="rId62"/>
    <p:sldId id="312" r:id="rId63"/>
    <p:sldId id="313" r:id="rId64"/>
    <p:sldId id="314" r:id="rId65"/>
    <p:sldId id="315" r:id="rId66"/>
    <p:sldId id="327" r:id="rId67"/>
    <p:sldId id="316" r:id="rId68"/>
    <p:sldId id="325" r:id="rId69"/>
    <p:sldId id="317" r:id="rId70"/>
    <p:sldId id="318" r:id="rId71"/>
    <p:sldId id="319" r:id="rId72"/>
    <p:sldId id="320" r:id="rId73"/>
    <p:sldId id="321"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54"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6/5/2019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 TargetMode="External"/><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hyperlink" Target="https://plants.usda.gov/core/profile?symbol=CACO15" TargetMode="External"/><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8" TargetMode="External"/><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3" Type="http://schemas.openxmlformats.org/officeDocument/2006/relationships/hyperlink" Target="http://dendro.cnre.vt.edu/dendrology/syllabus/factsheet.cfm?ID=19" TargetMode="Externa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2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1" TargetMode="External"/><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43" TargetMode="External"/><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6" TargetMode="External"/><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27" TargetMode="External"/><Relationship Id="rId5" Type="http://schemas.openxmlformats.org/officeDocument/2006/relationships/image" Target="../media/image55.jpeg"/><Relationship Id="rId4" Type="http://schemas.openxmlformats.org/officeDocument/2006/relationships/image" Target="../media/image54.jpeg"/></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46" TargetMode="External"/><Relationship Id="rId5" Type="http://schemas.openxmlformats.org/officeDocument/2006/relationships/image" Target="../media/image59.jpeg"/><Relationship Id="rId4" Type="http://schemas.openxmlformats.org/officeDocument/2006/relationships/image" Target="../media/image5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3"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44" TargetMode="External"/><Relationship Id="rId4" Type="http://schemas.openxmlformats.org/officeDocument/2006/relationships/image" Target="../media/image62.jpeg"/></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208" TargetMode="External"/><Relationship Id="rId5" Type="http://schemas.openxmlformats.org/officeDocument/2006/relationships/image" Target="../media/image66.jpeg"/><Relationship Id="rId4" Type="http://schemas.openxmlformats.org/officeDocument/2006/relationships/image" Target="../media/image65.jpeg"/></Relationships>
</file>

<file path=ppt/slides/_rels/slide2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hyperlink" Target="http://dendro.cnre.vt.edu/dendrology/syllabus/factsheet.cfm?ID=29" TargetMode="External"/><Relationship Id="rId4" Type="http://schemas.openxmlformats.org/officeDocument/2006/relationships/image" Target="../media/image71.jpeg"/></Relationships>
</file>

<file path=ppt/slides/_rels/slide24.xml.rels><?xml version="1.0" encoding="UTF-8" standalone="yes"?>
<Relationships xmlns="http://schemas.openxmlformats.org/package/2006/relationships"><Relationship Id="rId3" Type="http://schemas.openxmlformats.org/officeDocument/2006/relationships/hyperlink" Target="http://dendro.cnre.vt.edu/dendrology/syllabus/factsheet.cfm?ID=269" TargetMode="External"/><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hyperlink" Target="http://dendro.cnre.vt.edu/dendrology/syllabus/factsheet.cfm?ID=282" TargetMode="External"/><Relationship Id="rId4" Type="http://schemas.openxmlformats.org/officeDocument/2006/relationships/image" Target="../media/image76.jpeg"/></Relationships>
</file>

<file path=ppt/slides/_rels/slide2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7"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46" TargetMode="External"/><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3" TargetMode="External"/><Relationship Id="rId4" Type="http://schemas.openxmlformats.org/officeDocument/2006/relationships/image" Target="../media/image83.jpeg"/></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s://www.dendroapp.frec.vt.edu/VT_Assets/Fact_Sheets/images/Fraxinus%20pennsylvanica/twig1.jpg" TargetMode="External"/><Relationship Id="rId4" Type="http://schemas.openxmlformats.org/officeDocument/2006/relationships/image" Target="../media/image85.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6" TargetMode="Externa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0" TargetMode="External"/><Relationship Id="rId4" Type="http://schemas.openxmlformats.org/officeDocument/2006/relationships/image" Target="../media/image88.jpeg"/></Relationships>
</file>

<file path=ppt/slides/_rels/slide3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5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7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31" TargetMode="External"/><Relationship Id="rId5" Type="http://schemas.openxmlformats.org/officeDocument/2006/relationships/image" Target="../media/image96.jpeg"/><Relationship Id="rId4" Type="http://schemas.openxmlformats.org/officeDocument/2006/relationships/image" Target="../media/image95.jpeg"/></Relationships>
</file>

<file path=ppt/slides/_rels/slide3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hyperlink" Target="http://dendro.cnre.vt.edu/dendrology/syllabus/factsheet.cfm?ID=32" TargetMode="External"/><Relationship Id="rId4" Type="http://schemas.openxmlformats.org/officeDocument/2006/relationships/image" Target="../media/image99.jpeg"/></Relationships>
</file>

<file path=ppt/slides/_rels/slide3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97" TargetMode="External"/><Relationship Id="rId5" Type="http://schemas.openxmlformats.org/officeDocument/2006/relationships/image" Target="../media/image104.jpeg"/><Relationship Id="rId4" Type="http://schemas.openxmlformats.org/officeDocument/2006/relationships/image" Target="../media/image103.jpeg"/></Relationships>
</file>

<file path=ppt/slides/_rels/slide3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23" TargetMode="External"/><Relationship Id="rId4" Type="http://schemas.openxmlformats.org/officeDocument/2006/relationships/image" Target="../media/image107.jpeg"/></Relationships>
</file>

<file path=ppt/slides/_rels/slide3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4" TargetMode="External"/><Relationship Id="rId4" Type="http://schemas.openxmlformats.org/officeDocument/2006/relationships/image" Target="../media/image110.jpeg"/></Relationships>
</file>

<file path=ppt/slides/_rels/slide3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3"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68" TargetMode="External"/><Relationship Id="rId4" Type="http://schemas.openxmlformats.org/officeDocument/2006/relationships/image" Target="../media/image115.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 TargetMode="Externa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hyperlink" Target="http://dendro.cnre.vt.edu/dendrology/syllabus/factsheet.cfm?ID=60" TargetMode="External"/><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6"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45" TargetMode="External"/><Relationship Id="rId4" Type="http://schemas.openxmlformats.org/officeDocument/2006/relationships/image" Target="../media/image121.jpeg"/></Relationships>
</file>

<file path=ppt/slides/_rels/slide4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4"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1"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3"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6"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63" TargetMode="External"/><Relationship Id="rId4" Type="http://schemas.openxmlformats.org/officeDocument/2006/relationships/image" Target="../media/image132.jpeg"/></Relationships>
</file>

<file path=ppt/slides/_rels/slide4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66"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7"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hyperlink" Target="http://dendro.cnre.vt.edu/dendrology/syllabus/factsheet.cfm?ID=37" TargetMode="External"/><Relationship Id="rId2" Type="http://schemas.openxmlformats.org/officeDocument/2006/relationships/image" Target="../media/image137.jpeg"/><Relationship Id="rId1" Type="http://schemas.openxmlformats.org/officeDocument/2006/relationships/slideLayout" Target="../slideLayouts/slideLayout2.xml"/><Relationship Id="rId4" Type="http://schemas.openxmlformats.org/officeDocument/2006/relationships/image" Target="../media/image138.jpeg"/></Relationships>
</file>

<file path=ppt/slides/_rels/slide51.xml.rels><?xml version="1.0" encoding="UTF-8" standalone="yes"?>
<Relationships xmlns="http://schemas.openxmlformats.org/package/2006/relationships"><Relationship Id="rId3" Type="http://schemas.openxmlformats.org/officeDocument/2006/relationships/hyperlink" Target="http://dendro.cnre.vt.edu/dendrology/syllabus/factsheet.cfm?ID=68" TargetMode="External"/><Relationship Id="rId2" Type="http://schemas.openxmlformats.org/officeDocument/2006/relationships/image" Target="../media/image139.jpeg"/><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52.xml.rels><?xml version="1.0" encoding="UTF-8" standalone="yes"?>
<Relationships xmlns="http://schemas.openxmlformats.org/package/2006/relationships"><Relationship Id="rId3" Type="http://schemas.openxmlformats.org/officeDocument/2006/relationships/hyperlink" Target="http://dendro.cnre.vt.edu/dendrology/syllabus/factsheet.cfm?ID=243" TargetMode="External"/><Relationship Id="rId2" Type="http://schemas.openxmlformats.org/officeDocument/2006/relationships/image" Target="../media/image141.jpeg"/><Relationship Id="rId1" Type="http://schemas.openxmlformats.org/officeDocument/2006/relationships/slideLayout" Target="../slideLayouts/slideLayout2.xml"/><Relationship Id="rId4" Type="http://schemas.openxmlformats.org/officeDocument/2006/relationships/image" Target="../media/image142.jpeg"/></Relationships>
</file>

<file path=ppt/slides/_rels/slide53.xml.rels><?xml version="1.0" encoding="UTF-8" standalone="yes"?>
<Relationships xmlns="http://schemas.openxmlformats.org/package/2006/relationships"><Relationship Id="rId3" Type="http://schemas.openxmlformats.org/officeDocument/2006/relationships/hyperlink" Target="http://dendro.cnre.vt.edu/dendrology/syllabus/factsheet.cfm?ID=244" TargetMode="External"/><Relationship Id="rId2" Type="http://schemas.openxmlformats.org/officeDocument/2006/relationships/image" Target="../media/image143.jpeg"/><Relationship Id="rId1" Type="http://schemas.openxmlformats.org/officeDocument/2006/relationships/slideLayout" Target="../slideLayouts/slideLayout2.xml"/><Relationship Id="rId4" Type="http://schemas.openxmlformats.org/officeDocument/2006/relationships/image" Target="../media/image144.jpeg"/></Relationships>
</file>

<file path=ppt/slides/_rels/slide54.xml.rels><?xml version="1.0" encoding="UTF-8" standalone="yes"?>
<Relationships xmlns="http://schemas.openxmlformats.org/package/2006/relationships"><Relationship Id="rId3" Type="http://schemas.openxmlformats.org/officeDocument/2006/relationships/hyperlink" Target="http://dendro.cnre.vt.edu/dendrology/syllabus/factsheet.cfm?ID=74" TargetMode="External"/><Relationship Id="rId2" Type="http://schemas.openxmlformats.org/officeDocument/2006/relationships/image" Target="../media/image145.jpeg"/><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55.xml.rels><?xml version="1.0" encoding="UTF-8" standalone="yes"?>
<Relationships xmlns="http://schemas.openxmlformats.org/package/2006/relationships"><Relationship Id="rId3" Type="http://schemas.openxmlformats.org/officeDocument/2006/relationships/hyperlink" Target="http://dendro.cnre.vt.edu/dendrology/syllabus/factsheet.cfm?ID=76" TargetMode="External"/><Relationship Id="rId2" Type="http://schemas.openxmlformats.org/officeDocument/2006/relationships/image" Target="../media/image147.jpeg"/><Relationship Id="rId1" Type="http://schemas.openxmlformats.org/officeDocument/2006/relationships/slideLayout" Target="../slideLayouts/slideLayout2.xml"/><Relationship Id="rId4" Type="http://schemas.openxmlformats.org/officeDocument/2006/relationships/image" Target="../media/image148.jpeg"/></Relationships>
</file>

<file path=ppt/slides/_rels/slide56.xml.rels><?xml version="1.0" encoding="UTF-8" standalone="yes"?>
<Relationships xmlns="http://schemas.openxmlformats.org/package/2006/relationships"><Relationship Id="rId3" Type="http://schemas.openxmlformats.org/officeDocument/2006/relationships/hyperlink" Target="http://dendro.cnre.vt.edu/dendrology/syllabus/factsheet.cfm?ID=38" TargetMode="External"/><Relationship Id="rId2" Type="http://schemas.openxmlformats.org/officeDocument/2006/relationships/image" Target="../media/image149.jpeg"/><Relationship Id="rId1" Type="http://schemas.openxmlformats.org/officeDocument/2006/relationships/slideLayout" Target="../slideLayouts/slideLayout2.xml"/><Relationship Id="rId4" Type="http://schemas.openxmlformats.org/officeDocument/2006/relationships/image" Target="../media/image150.jpeg"/></Relationships>
</file>

<file path=ppt/slides/_rels/slide57.xml.rels><?xml version="1.0" encoding="UTF-8" standalone="yes"?>
<Relationships xmlns="http://schemas.openxmlformats.org/package/2006/relationships"><Relationship Id="rId3" Type="http://schemas.openxmlformats.org/officeDocument/2006/relationships/hyperlink" Target="http://dendro.cnre.vt.edu/dendrology/syllabus/factsheet.cfm?ID=77" TargetMode="External"/><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152.jpeg"/></Relationships>
</file>

<file path=ppt/slides/_rels/slide58.xml.rels><?xml version="1.0" encoding="UTF-8" standalone="yes"?>
<Relationships xmlns="http://schemas.openxmlformats.org/package/2006/relationships"><Relationship Id="rId3" Type="http://schemas.openxmlformats.org/officeDocument/2006/relationships/hyperlink" Target="http://dendro.cnre.vt.edu/dendrology/syllabus/factsheet.cfm?ID=39" TargetMode="External"/><Relationship Id="rId2" Type="http://schemas.openxmlformats.org/officeDocument/2006/relationships/image" Target="../media/image153.jpeg"/><Relationship Id="rId1" Type="http://schemas.openxmlformats.org/officeDocument/2006/relationships/slideLayout" Target="../slideLayouts/slideLayout2.xml"/><Relationship Id="rId5" Type="http://schemas.openxmlformats.org/officeDocument/2006/relationships/image" Target="../media/image155.jpeg"/><Relationship Id="rId4" Type="http://schemas.openxmlformats.org/officeDocument/2006/relationships/image" Target="../media/image154.jpeg"/></Relationships>
</file>

<file path=ppt/slides/_rels/slide5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s://www.illinoiswildflowers.info/weeds/plants/garlic_mustard.htm" TargetMode="External"/><Relationship Id="rId5" Type="http://schemas.openxmlformats.org/officeDocument/2006/relationships/hyperlink" Target="https://emswcd.org/on-your-land/weeds/weeds-to-know/garlic-mustard/garlicmustard4/" TargetMode="External"/><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40" TargetMode="External"/><Relationship Id="rId5" Type="http://schemas.openxmlformats.org/officeDocument/2006/relationships/image" Target="../media/image161.jpeg"/><Relationship Id="rId4" Type="http://schemas.openxmlformats.org/officeDocument/2006/relationships/image" Target="../media/image160.jpeg"/></Relationships>
</file>

<file path=ppt/slides/_rels/slide61.xml.rels><?xml version="1.0" encoding="UTF-8" standalone="yes"?>
<Relationships xmlns="http://schemas.openxmlformats.org/package/2006/relationships"><Relationship Id="rId3" Type="http://schemas.openxmlformats.org/officeDocument/2006/relationships/hyperlink" Target="http://dendro.cnre.vt.edu/dendrology/syllabus/factsheet.cfm?ID=139" TargetMode="External"/><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invasive.org/browse/detail.cfm?imgnum=5386474" TargetMode="External"/><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dendro.cnre.vt.edu/dendrology/syllabus/factsheet.cfm?ID=319" TargetMode="External"/><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4"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plants.usda.gov/core/profile?symbol=sanic4" TargetMode="External"/><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7"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8"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70.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2"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dendro.cnre.vt.edu/dendrology/syllabus/factsheet.cfm?ID=91" TargetMode="External"/><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9"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hyperlink" Target="http://dendro.cnre.vt.edu/dendrology/syllabus/factsheet.cfm?ID=357"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55" TargetMode="External"/><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374" TargetMode="Externa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2636-52D5-468B-9985-9E4D9222C1C7}"/>
              </a:ext>
            </a:extLst>
          </p:cNvPr>
          <p:cNvSpPr>
            <a:spLocks noGrp="1"/>
          </p:cNvSpPr>
          <p:nvPr>
            <p:ph type="ctrTitle"/>
          </p:nvPr>
        </p:nvSpPr>
        <p:spPr/>
        <p:txBody>
          <a:bodyPr/>
          <a:lstStyle/>
          <a:p>
            <a:r>
              <a:rPr lang="en-US" dirty="0" err="1"/>
              <a:t>ForestGEO</a:t>
            </a:r>
            <a:r>
              <a:rPr lang="en-US" dirty="0"/>
              <a:t> plants</a:t>
            </a:r>
          </a:p>
        </p:txBody>
      </p:sp>
      <p:sp>
        <p:nvSpPr>
          <p:cNvPr id="3" name="Subtitle 2">
            <a:extLst>
              <a:ext uri="{FF2B5EF4-FFF2-40B4-BE49-F238E27FC236}">
                <a16:creationId xmlns:a16="http://schemas.microsoft.com/office/drawing/2014/main" id="{D1CC903D-03C4-421E-9B68-52975B441716}"/>
              </a:ext>
            </a:extLst>
          </p:cNvPr>
          <p:cNvSpPr>
            <a:spLocks noGrp="1"/>
          </p:cNvSpPr>
          <p:nvPr>
            <p:ph type="subTitle" idx="1"/>
          </p:nvPr>
        </p:nvSpPr>
        <p:spPr/>
        <p:txBody>
          <a:bodyPr>
            <a:normAutofit fontScale="85000" lnSpcReduction="20000"/>
          </a:bodyPr>
          <a:lstStyle/>
          <a:p>
            <a:r>
              <a:rPr lang="en-US" dirty="0"/>
              <a:t>Made by Ian McGregor May 2019</a:t>
            </a:r>
          </a:p>
          <a:p>
            <a:endParaRPr lang="en-US" dirty="0"/>
          </a:p>
          <a:p>
            <a:r>
              <a:rPr lang="en-US" dirty="0"/>
              <a:t>This is meant to be a help guide for the </a:t>
            </a:r>
            <a:r>
              <a:rPr lang="en-US" dirty="0" err="1"/>
              <a:t>ForestGEO</a:t>
            </a:r>
            <a:r>
              <a:rPr lang="en-US" dirty="0"/>
              <a:t> plot, with specific, anecdotal ways of identifying the different species we have.</a:t>
            </a:r>
          </a:p>
        </p:txBody>
      </p:sp>
    </p:spTree>
    <p:extLst>
      <p:ext uri="{BB962C8B-B14F-4D97-AF65-F5344CB8AC3E}">
        <p14:creationId xmlns:p14="http://schemas.microsoft.com/office/powerpoint/2010/main" val="330136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4294E-53A2-44F2-B439-5ACB75BBF7A2}"/>
              </a:ext>
            </a:extLst>
          </p:cNvPr>
          <p:cNvSpPr>
            <a:spLocks noGrp="1"/>
          </p:cNvSpPr>
          <p:nvPr>
            <p:ph type="title"/>
          </p:nvPr>
        </p:nvSpPr>
        <p:spPr>
          <a:xfrm>
            <a:off x="649224" y="645106"/>
            <a:ext cx="3650279" cy="1259894"/>
          </a:xfrm>
        </p:spPr>
        <p:txBody>
          <a:bodyPr>
            <a:normAutofit/>
          </a:bodyPr>
          <a:lstStyle/>
          <a:p>
            <a:r>
              <a:rPr lang="en-US" dirty="0" err="1"/>
              <a:t>Carpinus</a:t>
            </a:r>
            <a:r>
              <a:rPr lang="en-US" dirty="0"/>
              <a:t> </a:t>
            </a:r>
            <a:r>
              <a:rPr lang="en-US" dirty="0" err="1"/>
              <a:t>caroliniana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F102699-8B8E-4026-9BB7-E2BCC04F2F89}"/>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American hornbeam</a:t>
            </a:r>
          </a:p>
          <a:p>
            <a:pPr>
              <a:lnSpc>
                <a:spcPct val="90000"/>
              </a:lnSpc>
            </a:pPr>
            <a:endParaRPr lang="en-US" sz="1600" dirty="0"/>
          </a:p>
          <a:p>
            <a:pPr>
              <a:lnSpc>
                <a:spcPct val="90000"/>
              </a:lnSpc>
            </a:pPr>
            <a:r>
              <a:rPr lang="en-US" sz="1600" dirty="0"/>
              <a:t>Female flowers look like shaggy catkin</a:t>
            </a:r>
          </a:p>
          <a:p>
            <a:pPr>
              <a:lnSpc>
                <a:spcPct val="90000"/>
              </a:lnSpc>
            </a:pPr>
            <a:r>
              <a:rPr lang="en-US" sz="1600" dirty="0"/>
              <a:t>Buds are brown and angled</a:t>
            </a:r>
          </a:p>
          <a:p>
            <a:pPr>
              <a:lnSpc>
                <a:spcPct val="90000"/>
              </a:lnSpc>
            </a:pPr>
            <a:r>
              <a:rPr lang="en-US" sz="1600" dirty="0"/>
              <a:t>Leaves look like Fagus </a:t>
            </a:r>
            <a:r>
              <a:rPr lang="en-US" sz="1600" dirty="0" err="1"/>
              <a:t>grandifolia</a:t>
            </a:r>
            <a:r>
              <a:rPr lang="en-US" sz="1600" dirty="0"/>
              <a:t> but are </a:t>
            </a:r>
            <a:r>
              <a:rPr lang="en-US" sz="1600" b="1" dirty="0"/>
              <a:t>double toothed and sharper</a:t>
            </a:r>
          </a:p>
          <a:p>
            <a:pPr lvl="1">
              <a:lnSpc>
                <a:spcPct val="90000"/>
              </a:lnSpc>
            </a:pPr>
            <a:r>
              <a:rPr lang="en-US" dirty="0"/>
              <a:t>Alternate, green petiole</a:t>
            </a:r>
          </a:p>
          <a:p>
            <a:pPr>
              <a:lnSpc>
                <a:spcPct val="90000"/>
              </a:lnSpc>
            </a:pPr>
            <a:r>
              <a:rPr lang="en-US" sz="1600" dirty="0"/>
              <a:t>Very smooth grey bark, some blue</a:t>
            </a:r>
          </a:p>
          <a:p>
            <a:pPr lvl="1">
              <a:lnSpc>
                <a:spcPct val="90000"/>
              </a:lnSpc>
            </a:pPr>
            <a:r>
              <a:rPr lang="en-US" b="1" dirty="0"/>
              <a:t>Trunk looks like sinewy muscle </a:t>
            </a:r>
            <a:r>
              <a:rPr lang="en-US" dirty="0"/>
              <a:t>(other common name is </a:t>
            </a:r>
            <a:r>
              <a:rPr lang="en-US" dirty="0" err="1"/>
              <a:t>musclewood</a:t>
            </a:r>
            <a:r>
              <a:rPr lang="en-US" dirty="0"/>
              <a:t>)</a:t>
            </a:r>
          </a:p>
          <a:p>
            <a:pPr lvl="1">
              <a:lnSpc>
                <a:spcPct val="90000"/>
              </a:lnSpc>
            </a:pPr>
            <a:r>
              <a:rPr lang="en-US" dirty="0"/>
              <a:t>Small tree, doesn’t grow very tall</a:t>
            </a:r>
          </a:p>
        </p:txBody>
      </p:sp>
      <p:pic>
        <p:nvPicPr>
          <p:cNvPr id="1026" name="Picture 2" descr="https://www.dendroapp.frec.vt.edu/VT_Assets/Fact_Sheets/images/Carpinus%20caroliniana/leaf1.jpg">
            <a:extLst>
              <a:ext uri="{FF2B5EF4-FFF2-40B4-BE49-F238E27FC236}">
                <a16:creationId xmlns:a16="http://schemas.microsoft.com/office/drawing/2014/main" id="{A4C72CC2-656A-447B-A045-6AC6FDBD49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67414" y="358974"/>
            <a:ext cx="3335510"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Carpinus%20caroliniana/form1.jpg">
            <a:extLst>
              <a:ext uri="{FF2B5EF4-FFF2-40B4-BE49-F238E27FC236}">
                <a16:creationId xmlns:a16="http://schemas.microsoft.com/office/drawing/2014/main" id="{8F96BB66-DF79-4C45-9CD1-C3E3B22D0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844" y="165100"/>
            <a:ext cx="24003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Carpinus%20caroliniana/twig1.jpg">
            <a:extLst>
              <a:ext uri="{FF2B5EF4-FFF2-40B4-BE49-F238E27FC236}">
                <a16:creationId xmlns:a16="http://schemas.microsoft.com/office/drawing/2014/main" id="{AC13CF7F-7C43-4CC5-975A-14D0E1D52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8486" y="3125532"/>
            <a:ext cx="1540184" cy="27350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98C5286-4844-47CC-B138-78478AC8AC62}"/>
              </a:ext>
            </a:extLst>
          </p:cNvPr>
          <p:cNvSpPr/>
          <p:nvPr/>
        </p:nvSpPr>
        <p:spPr>
          <a:xfrm>
            <a:off x="7124700" y="6109389"/>
            <a:ext cx="6096000" cy="246221"/>
          </a:xfrm>
          <a:prstGeom prst="rect">
            <a:avLst/>
          </a:prstGeom>
        </p:spPr>
        <p:txBody>
          <a:bodyPr>
            <a:spAutoFit/>
          </a:bodyPr>
          <a:lstStyle/>
          <a:p>
            <a:r>
              <a:rPr lang="en-US" sz="1000" dirty="0">
                <a:hlinkClick r:id="rId5"/>
              </a:rPr>
              <a:t>http://dendro.cnre.vt.edu/dendrology/syllabus/factsheet.cfm?ID=17</a:t>
            </a:r>
            <a:endParaRPr lang="en-US" sz="1000" dirty="0"/>
          </a:p>
        </p:txBody>
      </p:sp>
    </p:spTree>
    <p:extLst>
      <p:ext uri="{BB962C8B-B14F-4D97-AF65-F5344CB8AC3E}">
        <p14:creationId xmlns:p14="http://schemas.microsoft.com/office/powerpoint/2010/main" val="2052277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CDAA5-9884-4C30-BC1A-8297D8A53C25}"/>
              </a:ext>
            </a:extLst>
          </p:cNvPr>
          <p:cNvSpPr>
            <a:spLocks noGrp="1"/>
          </p:cNvSpPr>
          <p:nvPr>
            <p:ph type="title"/>
          </p:nvPr>
        </p:nvSpPr>
        <p:spPr>
          <a:xfrm>
            <a:off x="649224" y="645106"/>
            <a:ext cx="3650279" cy="1259894"/>
          </a:xfrm>
        </p:spPr>
        <p:txBody>
          <a:bodyPr>
            <a:normAutofit/>
          </a:bodyPr>
          <a:lstStyle/>
          <a:p>
            <a:r>
              <a:rPr lang="en-US" dirty="0" err="1"/>
              <a:t>Carya</a:t>
            </a:r>
            <a:r>
              <a:rPr lang="en-US" dirty="0"/>
              <a:t> </a:t>
            </a:r>
            <a:r>
              <a:rPr lang="en-US" dirty="0" err="1"/>
              <a:t>cordiformis</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45E134A-71D8-48D9-8CF9-07F0D1EED30E}"/>
              </a:ext>
            </a:extLst>
          </p:cNvPr>
          <p:cNvSpPr>
            <a:spLocks noGrp="1"/>
          </p:cNvSpPr>
          <p:nvPr>
            <p:ph idx="1"/>
          </p:nvPr>
        </p:nvSpPr>
        <p:spPr>
          <a:xfrm>
            <a:off x="649225" y="2133600"/>
            <a:ext cx="3650278" cy="3759253"/>
          </a:xfrm>
        </p:spPr>
        <p:txBody>
          <a:bodyPr>
            <a:normAutofit/>
          </a:bodyPr>
          <a:lstStyle/>
          <a:p>
            <a:pPr marL="0" indent="0">
              <a:buNone/>
            </a:pPr>
            <a:r>
              <a:rPr lang="en-US" dirty="0"/>
              <a:t>Butternut hickory</a:t>
            </a:r>
          </a:p>
          <a:p>
            <a:endParaRPr lang="en-US" dirty="0"/>
          </a:p>
          <a:p>
            <a:r>
              <a:rPr lang="en-US" dirty="0"/>
              <a:t>5-11 leaflets</a:t>
            </a:r>
          </a:p>
          <a:p>
            <a:r>
              <a:rPr lang="en-US" b="1" dirty="0"/>
              <a:t>Sulfur (yellow) buds</a:t>
            </a:r>
          </a:p>
        </p:txBody>
      </p:sp>
      <p:pic>
        <p:nvPicPr>
          <p:cNvPr id="1026" name="Picture 2" descr="Large Photo of Carya cordiformis var. latifolia">
            <a:extLst>
              <a:ext uri="{FF2B5EF4-FFF2-40B4-BE49-F238E27FC236}">
                <a16:creationId xmlns:a16="http://schemas.microsoft.com/office/drawing/2014/main" id="{D367EF2D-BEF2-4E52-BDAB-E4525AB8B3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37" r="-2" b="-2"/>
          <a:stretch/>
        </p:blipFill>
        <p:spPr bwMode="auto">
          <a:xfrm>
            <a:off x="6615017" y="1275053"/>
            <a:ext cx="4757910" cy="35941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62AC93-CBDD-4A03-B1B8-E33116D5C9B9}"/>
              </a:ext>
            </a:extLst>
          </p:cNvPr>
          <p:cNvSpPr txBox="1"/>
          <p:nvPr/>
        </p:nvSpPr>
        <p:spPr>
          <a:xfrm>
            <a:off x="6615017" y="4840485"/>
            <a:ext cx="5194300" cy="261610"/>
          </a:xfrm>
          <a:prstGeom prst="rect">
            <a:avLst/>
          </a:prstGeom>
          <a:noFill/>
        </p:spPr>
        <p:txBody>
          <a:bodyPr wrap="square" rtlCol="0">
            <a:spAutoFit/>
          </a:bodyPr>
          <a:lstStyle/>
          <a:p>
            <a:r>
              <a:rPr lang="en-US" sz="1100" dirty="0"/>
              <a:t>Source: </a:t>
            </a:r>
            <a:r>
              <a:rPr lang="en-US" sz="1100" dirty="0">
                <a:hlinkClick r:id="rId3"/>
              </a:rPr>
              <a:t>https://plants.usda.gov/core/profile?symbol=CACO15</a:t>
            </a:r>
            <a:endParaRPr lang="en-US" sz="1100" dirty="0"/>
          </a:p>
        </p:txBody>
      </p:sp>
      <p:pic>
        <p:nvPicPr>
          <p:cNvPr id="4098" name="Picture 2" descr="https://www.dendroapp.frec.vt.edu/VT_Assets/Fact_Sheets/images/Carya%20cordiformis/leaf1.jpg">
            <a:extLst>
              <a:ext uri="{FF2B5EF4-FFF2-40B4-BE49-F238E27FC236}">
                <a16:creationId xmlns:a16="http://schemas.microsoft.com/office/drawing/2014/main" id="{15FA9B1A-497D-4C3B-9348-4D7C7BAFC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421" y="1741985"/>
            <a:ext cx="1957523" cy="29440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4150C3-F5FA-4E9C-9E03-5904B1E90AAC}"/>
              </a:ext>
            </a:extLst>
          </p:cNvPr>
          <p:cNvSpPr/>
          <p:nvPr/>
        </p:nvSpPr>
        <p:spPr>
          <a:xfrm>
            <a:off x="1642543" y="4840485"/>
            <a:ext cx="6096000" cy="246221"/>
          </a:xfrm>
          <a:prstGeom prst="rect">
            <a:avLst/>
          </a:prstGeom>
        </p:spPr>
        <p:txBody>
          <a:bodyPr>
            <a:spAutoFit/>
          </a:bodyPr>
          <a:lstStyle/>
          <a:p>
            <a:r>
              <a:rPr lang="en-US" sz="1000" dirty="0">
                <a:hlinkClick r:id="rId5"/>
              </a:rPr>
              <a:t>http://dendro.cnre.vt.edu/dendrology/syllabus/factsheet.cfm?ID=18</a:t>
            </a:r>
            <a:endParaRPr lang="en-US" sz="1000" dirty="0"/>
          </a:p>
        </p:txBody>
      </p:sp>
    </p:spTree>
    <p:extLst>
      <p:ext uri="{BB962C8B-B14F-4D97-AF65-F5344CB8AC3E}">
        <p14:creationId xmlns:p14="http://schemas.microsoft.com/office/powerpoint/2010/main" val="154310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E68E6-5644-476F-BE19-60C2DBBFA122}"/>
              </a:ext>
            </a:extLst>
          </p:cNvPr>
          <p:cNvSpPr>
            <a:spLocks noGrp="1"/>
          </p:cNvSpPr>
          <p:nvPr>
            <p:ph type="title"/>
          </p:nvPr>
        </p:nvSpPr>
        <p:spPr>
          <a:xfrm>
            <a:off x="649224" y="645106"/>
            <a:ext cx="5122652" cy="1259894"/>
          </a:xfrm>
        </p:spPr>
        <p:txBody>
          <a:bodyPr>
            <a:normAutofit/>
          </a:bodyPr>
          <a:lstStyle/>
          <a:p>
            <a:r>
              <a:rPr lang="en-US" dirty="0" err="1"/>
              <a:t>Carya</a:t>
            </a:r>
            <a:r>
              <a:rPr lang="en-US" dirty="0"/>
              <a:t> glabra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085FB10-EDD1-4186-8E17-CF22320A326F}"/>
              </a:ext>
            </a:extLst>
          </p:cNvPr>
          <p:cNvSpPr>
            <a:spLocks noGrp="1"/>
          </p:cNvSpPr>
          <p:nvPr>
            <p:ph idx="1"/>
          </p:nvPr>
        </p:nvSpPr>
        <p:spPr>
          <a:xfrm>
            <a:off x="649225" y="2133600"/>
            <a:ext cx="5122652" cy="3759253"/>
          </a:xfrm>
        </p:spPr>
        <p:txBody>
          <a:bodyPr>
            <a:normAutofit/>
          </a:bodyPr>
          <a:lstStyle/>
          <a:p>
            <a:pPr marL="0" indent="0">
              <a:buNone/>
            </a:pPr>
            <a:r>
              <a:rPr lang="en-US" dirty="0"/>
              <a:t>Pignut hickory</a:t>
            </a:r>
          </a:p>
          <a:p>
            <a:endParaRPr lang="en-US" dirty="0"/>
          </a:p>
          <a:p>
            <a:r>
              <a:rPr lang="en-US" dirty="0"/>
              <a:t>5 leaflets (rarely 7), entire</a:t>
            </a:r>
          </a:p>
          <a:p>
            <a:r>
              <a:rPr lang="en-US" b="1" dirty="0"/>
              <a:t>Glabrous (NOT hairy)</a:t>
            </a:r>
          </a:p>
          <a:p>
            <a:r>
              <a:rPr lang="en-US" dirty="0"/>
              <a:t>Hairless leafstalk and petiole</a:t>
            </a:r>
          </a:p>
          <a:p>
            <a:pPr lvl="1"/>
            <a:r>
              <a:rPr lang="en-US" b="1" dirty="0"/>
              <a:t>ONLY has green petioles</a:t>
            </a:r>
          </a:p>
          <a:p>
            <a:r>
              <a:rPr lang="en-US" dirty="0"/>
              <a:t>All </a:t>
            </a:r>
            <a:r>
              <a:rPr lang="en-US" dirty="0" err="1"/>
              <a:t>Carya</a:t>
            </a:r>
            <a:r>
              <a:rPr lang="en-US" dirty="0"/>
              <a:t> widest toward tip</a:t>
            </a:r>
          </a:p>
        </p:txBody>
      </p:sp>
      <p:pic>
        <p:nvPicPr>
          <p:cNvPr id="1026" name="Picture 2" descr="https://www.dendroapp.frec.vt.edu/VT_Assets/Fact_Sheets/images/Carya%20glabra/leaf1.jpg">
            <a:extLst>
              <a:ext uri="{FF2B5EF4-FFF2-40B4-BE49-F238E27FC236}">
                <a16:creationId xmlns:a16="http://schemas.microsoft.com/office/drawing/2014/main" id="{7DFA0BD4-9530-4DF0-B004-28113BA13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8631" y="64510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834406-27C0-4006-8473-545ED7DF81F7}"/>
              </a:ext>
            </a:extLst>
          </p:cNvPr>
          <p:cNvSpPr txBox="1"/>
          <p:nvPr/>
        </p:nvSpPr>
        <p:spPr>
          <a:xfrm>
            <a:off x="6351814" y="6061223"/>
            <a:ext cx="4800600" cy="4154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http://dendro.cnre.vt.edu/dendrology/syllabus/factsheet.cfm?ID=19</a:t>
            </a:r>
            <a:endParaRPr lang="en-US" sz="1000" dirty="0"/>
          </a:p>
        </p:txBody>
      </p:sp>
      <p:pic>
        <p:nvPicPr>
          <p:cNvPr id="1028" name="Picture 4" descr="https://www.dendroapp.frec.vt.edu/VT_Assets/Fact_Sheets/images/Carya%20glabra/twig1.jpg">
            <a:extLst>
              <a:ext uri="{FF2B5EF4-FFF2-40B4-BE49-F238E27FC236}">
                <a16:creationId xmlns:a16="http://schemas.microsoft.com/office/drawing/2014/main" id="{36700781-6463-485C-8E04-9F4BD4979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975" y="1675602"/>
            <a:ext cx="158115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00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A05B8-AF71-4321-A1DA-6BB1DD95C276}"/>
              </a:ext>
            </a:extLst>
          </p:cNvPr>
          <p:cNvSpPr>
            <a:spLocks noGrp="1"/>
          </p:cNvSpPr>
          <p:nvPr>
            <p:ph type="title"/>
          </p:nvPr>
        </p:nvSpPr>
        <p:spPr>
          <a:xfrm>
            <a:off x="649224" y="645106"/>
            <a:ext cx="5122652" cy="1259894"/>
          </a:xfrm>
        </p:spPr>
        <p:txBody>
          <a:bodyPr>
            <a:normAutofit/>
          </a:bodyPr>
          <a:lstStyle/>
          <a:p>
            <a:r>
              <a:rPr lang="en-US" dirty="0" err="1"/>
              <a:t>Carya</a:t>
            </a:r>
            <a:r>
              <a:rPr lang="en-US" dirty="0"/>
              <a:t> ovalis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82D518-5E5B-403E-A950-38004A8145EE}"/>
              </a:ext>
            </a:extLst>
          </p:cNvPr>
          <p:cNvSpPr>
            <a:spLocks noGrp="1"/>
          </p:cNvSpPr>
          <p:nvPr>
            <p:ph idx="1"/>
          </p:nvPr>
        </p:nvSpPr>
        <p:spPr>
          <a:xfrm>
            <a:off x="649225" y="2133600"/>
            <a:ext cx="5122652" cy="3759253"/>
          </a:xfrm>
        </p:spPr>
        <p:txBody>
          <a:bodyPr>
            <a:normAutofit/>
          </a:bodyPr>
          <a:lstStyle/>
          <a:p>
            <a:pPr marL="0" indent="0">
              <a:buNone/>
            </a:pPr>
            <a:r>
              <a:rPr lang="en-US" dirty="0"/>
              <a:t>Sweet pignut hickory</a:t>
            </a:r>
          </a:p>
          <a:p>
            <a:endParaRPr lang="en-US" dirty="0"/>
          </a:p>
          <a:p>
            <a:r>
              <a:rPr lang="en-US" dirty="0"/>
              <a:t>7 leaves (less often 5 or 9)</a:t>
            </a:r>
          </a:p>
          <a:p>
            <a:r>
              <a:rPr lang="en-US" dirty="0" err="1"/>
              <a:t>Petiolule</a:t>
            </a:r>
            <a:r>
              <a:rPr lang="en-US" dirty="0"/>
              <a:t> green to red/brown at base</a:t>
            </a:r>
          </a:p>
          <a:p>
            <a:r>
              <a:rPr lang="en-US" dirty="0"/>
              <a:t>Often not hairy</a:t>
            </a:r>
          </a:p>
          <a:p>
            <a:endParaRPr lang="en-US" dirty="0"/>
          </a:p>
        </p:txBody>
      </p:sp>
      <p:pic>
        <p:nvPicPr>
          <p:cNvPr id="2050" name="Picture 2" descr="https://www.dendroapp.frec.vt.edu/VT_Assets/Fact_Sheets/images/Carya%20ovalis/leaf1.jpg">
            <a:extLst>
              <a:ext uri="{FF2B5EF4-FFF2-40B4-BE49-F238E27FC236}">
                <a16:creationId xmlns:a16="http://schemas.microsoft.com/office/drawing/2014/main" id="{80C31E13-CBBA-4E9A-8C04-1604A8B807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897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Carya%20ovalis/twig1.jpg">
            <a:extLst>
              <a:ext uri="{FF2B5EF4-FFF2-40B4-BE49-F238E27FC236}">
                <a16:creationId xmlns:a16="http://schemas.microsoft.com/office/drawing/2014/main" id="{507FF40E-7E55-4CB5-922A-689BB330C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102" y="1905000"/>
            <a:ext cx="1724046" cy="27640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3FD8DE-30B9-4E90-8969-4CD6FE78BD04}"/>
              </a:ext>
            </a:extLst>
          </p:cNvPr>
          <p:cNvSpPr txBox="1"/>
          <p:nvPr/>
        </p:nvSpPr>
        <p:spPr>
          <a:xfrm>
            <a:off x="5558102" y="6061223"/>
            <a:ext cx="58206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http://dendro.cnre.vt.edu/dendrology/syllabus/factsheet.cfm?ID=826</a:t>
            </a:r>
            <a:endParaRPr lang="en-US" sz="1000" dirty="0"/>
          </a:p>
        </p:txBody>
      </p:sp>
    </p:spTree>
    <p:extLst>
      <p:ext uri="{BB962C8B-B14F-4D97-AF65-F5344CB8AC3E}">
        <p14:creationId xmlns:p14="http://schemas.microsoft.com/office/powerpoint/2010/main" val="419154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F1455-A6F5-402D-B5F5-6E7869F8399F}"/>
              </a:ext>
            </a:extLst>
          </p:cNvPr>
          <p:cNvSpPr>
            <a:spLocks noGrp="1"/>
          </p:cNvSpPr>
          <p:nvPr>
            <p:ph type="title"/>
          </p:nvPr>
        </p:nvSpPr>
        <p:spPr>
          <a:xfrm>
            <a:off x="649224" y="645106"/>
            <a:ext cx="5122652" cy="1259894"/>
          </a:xfrm>
        </p:spPr>
        <p:txBody>
          <a:bodyPr>
            <a:normAutofit/>
          </a:bodyPr>
          <a:lstStyle/>
          <a:p>
            <a:r>
              <a:rPr lang="en-US" dirty="0" err="1"/>
              <a:t>Carya</a:t>
            </a:r>
            <a:r>
              <a:rPr lang="en-US" dirty="0"/>
              <a:t>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BC4B5F-CF1D-4378-B255-0D526DD34AFD}"/>
              </a:ext>
            </a:extLst>
          </p:cNvPr>
          <p:cNvSpPr>
            <a:spLocks noGrp="1"/>
          </p:cNvSpPr>
          <p:nvPr>
            <p:ph idx="1"/>
          </p:nvPr>
        </p:nvSpPr>
        <p:spPr>
          <a:xfrm>
            <a:off x="649225" y="2133600"/>
            <a:ext cx="5122652" cy="3759253"/>
          </a:xfrm>
        </p:spPr>
        <p:txBody>
          <a:bodyPr>
            <a:normAutofit/>
          </a:bodyPr>
          <a:lstStyle/>
          <a:p>
            <a:pPr marL="0" indent="0">
              <a:buNone/>
            </a:pPr>
            <a:r>
              <a:rPr lang="en-US" dirty="0"/>
              <a:t>Mockernut hickory</a:t>
            </a:r>
          </a:p>
          <a:p>
            <a:endParaRPr lang="en-US" dirty="0"/>
          </a:p>
          <a:p>
            <a:r>
              <a:rPr lang="en-US" dirty="0"/>
              <a:t>7-9 leaflets, slightly serrated</a:t>
            </a:r>
          </a:p>
          <a:p>
            <a:pPr lvl="1"/>
            <a:r>
              <a:rPr lang="en-US" dirty="0"/>
              <a:t>Larger than C. glabra</a:t>
            </a:r>
          </a:p>
          <a:p>
            <a:r>
              <a:rPr lang="en-US" b="1" dirty="0"/>
              <a:t>Abaxial side is fuzzy</a:t>
            </a:r>
          </a:p>
          <a:p>
            <a:r>
              <a:rPr lang="en-US" b="1" dirty="0"/>
              <a:t>Leafstalk/petioles hairy also</a:t>
            </a:r>
          </a:p>
          <a:p>
            <a:r>
              <a:rPr lang="en-US" dirty="0"/>
              <a:t>Diamond interlace bark (esp. young)</a:t>
            </a:r>
          </a:p>
        </p:txBody>
      </p:sp>
      <p:pic>
        <p:nvPicPr>
          <p:cNvPr id="3074" name="Picture 2" descr="https://www.dendroapp.frec.vt.edu/VT_Assets/Fact_Sheets/images/Carya%20tomentosa/leaf1.jpg">
            <a:extLst>
              <a:ext uri="{FF2B5EF4-FFF2-40B4-BE49-F238E27FC236}">
                <a16:creationId xmlns:a16="http://schemas.microsoft.com/office/drawing/2014/main" id="{1426FB35-A1CD-4829-8EA1-951C3B73C7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4052"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Carya%20tomentosa/twig1.jpg">
            <a:extLst>
              <a:ext uri="{FF2B5EF4-FFF2-40B4-BE49-F238E27FC236}">
                <a16:creationId xmlns:a16="http://schemas.microsoft.com/office/drawing/2014/main" id="{D09009EC-E882-4802-9123-4F6F08F7E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150" y="1309702"/>
            <a:ext cx="1885950" cy="3771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CF6C6CA-45FE-4895-92B4-9B80F89B3FE3}"/>
              </a:ext>
            </a:extLst>
          </p:cNvPr>
          <p:cNvSpPr/>
          <p:nvPr/>
        </p:nvSpPr>
        <p:spPr>
          <a:xfrm>
            <a:off x="6443461" y="6068140"/>
            <a:ext cx="6096000" cy="246221"/>
          </a:xfrm>
          <a:prstGeom prst="rect">
            <a:avLst/>
          </a:prstGeom>
        </p:spPr>
        <p:txBody>
          <a:bodyPr>
            <a:spAutoFit/>
          </a:bodyPr>
          <a:lstStyle/>
          <a:p>
            <a:r>
              <a:rPr lang="en-US" sz="1000" dirty="0">
                <a:hlinkClick r:id="rId4"/>
              </a:rPr>
              <a:t>http://dendro.cnre.vt.edu/dendrology/syllabus/factsheet.cfm?ID=22</a:t>
            </a:r>
            <a:endParaRPr lang="en-US" sz="1000" dirty="0"/>
          </a:p>
        </p:txBody>
      </p:sp>
    </p:spTree>
    <p:extLst>
      <p:ext uri="{BB962C8B-B14F-4D97-AF65-F5344CB8AC3E}">
        <p14:creationId xmlns:p14="http://schemas.microsoft.com/office/powerpoint/2010/main" val="4106839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E5D12-414C-4D8E-B077-A1B0B91DE723}"/>
              </a:ext>
            </a:extLst>
          </p:cNvPr>
          <p:cNvSpPr>
            <a:spLocks noGrp="1"/>
          </p:cNvSpPr>
          <p:nvPr>
            <p:ph type="title"/>
          </p:nvPr>
        </p:nvSpPr>
        <p:spPr>
          <a:xfrm>
            <a:off x="649224" y="645106"/>
            <a:ext cx="5122652" cy="1259894"/>
          </a:xfrm>
        </p:spPr>
        <p:txBody>
          <a:bodyPr>
            <a:normAutofit/>
          </a:bodyPr>
          <a:lstStyle/>
          <a:p>
            <a:r>
              <a:rPr lang="en-US" dirty="0" err="1"/>
              <a:t>Castanea</a:t>
            </a:r>
            <a:r>
              <a:rPr lang="en-US" dirty="0"/>
              <a:t> dentata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48F72D4-1A7E-46E2-9BD7-DBE23CE8610D}"/>
              </a:ext>
            </a:extLst>
          </p:cNvPr>
          <p:cNvSpPr>
            <a:spLocks noGrp="1"/>
          </p:cNvSpPr>
          <p:nvPr>
            <p:ph idx="1"/>
          </p:nvPr>
        </p:nvSpPr>
        <p:spPr>
          <a:xfrm>
            <a:off x="649225" y="2133600"/>
            <a:ext cx="5122652" cy="3759253"/>
          </a:xfrm>
        </p:spPr>
        <p:txBody>
          <a:bodyPr>
            <a:normAutofit/>
          </a:bodyPr>
          <a:lstStyle/>
          <a:p>
            <a:pPr marL="0" indent="0">
              <a:buNone/>
            </a:pPr>
            <a:r>
              <a:rPr lang="en-US" dirty="0"/>
              <a:t>American chestnut</a:t>
            </a:r>
          </a:p>
          <a:p>
            <a:endParaRPr lang="en-US" dirty="0"/>
          </a:p>
          <a:p>
            <a:r>
              <a:rPr lang="en-US" dirty="0"/>
              <a:t>Rarely gets tall because of blight</a:t>
            </a:r>
          </a:p>
          <a:p>
            <a:r>
              <a:rPr lang="en-US" b="1" dirty="0"/>
              <a:t>Fruits are spiky but have chestnut</a:t>
            </a:r>
          </a:p>
          <a:p>
            <a:r>
              <a:rPr lang="en-US" dirty="0"/>
              <a:t>Twigs hairless</a:t>
            </a:r>
          </a:p>
          <a:p>
            <a:r>
              <a:rPr lang="en-US" b="1" dirty="0"/>
              <a:t>Looks like F. </a:t>
            </a:r>
            <a:r>
              <a:rPr lang="en-US" b="1" dirty="0" err="1"/>
              <a:t>grandifolia</a:t>
            </a:r>
            <a:r>
              <a:rPr lang="en-US" b="1" dirty="0"/>
              <a:t> leaves but much sharper</a:t>
            </a:r>
          </a:p>
          <a:p>
            <a:pPr lvl="1"/>
            <a:r>
              <a:rPr lang="en-US" dirty="0"/>
              <a:t>And bigger! </a:t>
            </a:r>
            <a:r>
              <a:rPr lang="en-US" b="1" dirty="0"/>
              <a:t>Large leaves</a:t>
            </a:r>
          </a:p>
          <a:p>
            <a:pPr lvl="1"/>
            <a:r>
              <a:rPr lang="en-US" dirty="0"/>
              <a:t>Short petiole, alternate</a:t>
            </a:r>
          </a:p>
        </p:txBody>
      </p:sp>
      <p:pic>
        <p:nvPicPr>
          <p:cNvPr id="1026" name="Picture 2" descr="https://www.dendroapp.frec.vt.edu/VT_Assets/Fact_Sheets/images/Castanea%20dentata/leaf1.jpg">
            <a:extLst>
              <a:ext uri="{FF2B5EF4-FFF2-40B4-BE49-F238E27FC236}">
                <a16:creationId xmlns:a16="http://schemas.microsoft.com/office/drawing/2014/main" id="{2E61B007-BCE2-49F3-9DA7-BC4925A245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29830" y="1126671"/>
            <a:ext cx="3812945" cy="47661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Castanea%20dentata/twig1.jpg">
            <a:extLst>
              <a:ext uri="{FF2B5EF4-FFF2-40B4-BE49-F238E27FC236}">
                <a16:creationId xmlns:a16="http://schemas.microsoft.com/office/drawing/2014/main" id="{BC5C0021-9722-42B0-9D06-6085858BB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036417"/>
            <a:ext cx="1667452"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Castanea%20dentata/fruit1.jpg">
            <a:extLst>
              <a:ext uri="{FF2B5EF4-FFF2-40B4-BE49-F238E27FC236}">
                <a16:creationId xmlns:a16="http://schemas.microsoft.com/office/drawing/2014/main" id="{D89AE404-C9D3-4547-B7EB-62E9C774B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944" y="4171393"/>
            <a:ext cx="1664384" cy="25758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F1265D-8CB0-40E5-B1E7-2F00EBB7D39A}"/>
              </a:ext>
            </a:extLst>
          </p:cNvPr>
          <p:cNvSpPr/>
          <p:nvPr/>
        </p:nvSpPr>
        <p:spPr>
          <a:xfrm>
            <a:off x="7581900" y="6321279"/>
            <a:ext cx="6096000" cy="246221"/>
          </a:xfrm>
          <a:prstGeom prst="rect">
            <a:avLst/>
          </a:prstGeom>
        </p:spPr>
        <p:txBody>
          <a:bodyPr>
            <a:spAutoFit/>
          </a:bodyPr>
          <a:lstStyle/>
          <a:p>
            <a:r>
              <a:rPr lang="en-US" sz="1000" dirty="0">
                <a:hlinkClick r:id="rId5"/>
              </a:rPr>
              <a:t>http://dendro.cnre.vt.edu/dendrology/syllabus/factsheet.cfm?ID=21</a:t>
            </a:r>
            <a:endParaRPr lang="en-US" sz="1000" dirty="0"/>
          </a:p>
        </p:txBody>
      </p:sp>
    </p:spTree>
    <p:extLst>
      <p:ext uri="{BB962C8B-B14F-4D97-AF65-F5344CB8AC3E}">
        <p14:creationId xmlns:p14="http://schemas.microsoft.com/office/powerpoint/2010/main" val="128113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D608B8CD-3695-4F93-9884-62CBEC151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3BDBC-7F53-400F-9269-94CBE70704E0}"/>
              </a:ext>
            </a:extLst>
          </p:cNvPr>
          <p:cNvSpPr>
            <a:spLocks noGrp="1"/>
          </p:cNvSpPr>
          <p:nvPr>
            <p:ph type="title"/>
          </p:nvPr>
        </p:nvSpPr>
        <p:spPr>
          <a:xfrm>
            <a:off x="649224" y="645106"/>
            <a:ext cx="3650279" cy="1259894"/>
          </a:xfrm>
        </p:spPr>
        <p:txBody>
          <a:bodyPr>
            <a:normAutofit/>
          </a:bodyPr>
          <a:lstStyle/>
          <a:p>
            <a:r>
              <a:rPr lang="en-US" dirty="0" err="1"/>
              <a:t>Cercis</a:t>
            </a:r>
            <a:r>
              <a:rPr lang="en-US" dirty="0"/>
              <a:t> canadensis</a:t>
            </a:r>
          </a:p>
        </p:txBody>
      </p:sp>
      <p:sp>
        <p:nvSpPr>
          <p:cNvPr id="141" name="Rectangle 140">
            <a:extLst>
              <a:ext uri="{FF2B5EF4-FFF2-40B4-BE49-F238E27FC236}">
                <a16:creationId xmlns:a16="http://schemas.microsoft.com/office/drawing/2014/main" id="{3E3B0302-1E49-4400-92A8-8AE5CC583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89FBDDB-C8FA-4C05-A99C-D518B9C5484D}"/>
              </a:ext>
            </a:extLst>
          </p:cNvPr>
          <p:cNvSpPr>
            <a:spLocks noGrp="1"/>
          </p:cNvSpPr>
          <p:nvPr>
            <p:ph idx="1"/>
          </p:nvPr>
        </p:nvSpPr>
        <p:spPr>
          <a:xfrm>
            <a:off x="649225" y="2133600"/>
            <a:ext cx="3650278" cy="3759253"/>
          </a:xfrm>
        </p:spPr>
        <p:txBody>
          <a:bodyPr>
            <a:normAutofit fontScale="85000" lnSpcReduction="10000"/>
          </a:bodyPr>
          <a:lstStyle/>
          <a:p>
            <a:pPr marL="0" indent="0">
              <a:buNone/>
            </a:pPr>
            <a:r>
              <a:rPr lang="en-US" sz="2000" dirty="0"/>
              <a:t>Eastern redbud</a:t>
            </a:r>
          </a:p>
          <a:p>
            <a:endParaRPr lang="en-US" sz="2000" dirty="0"/>
          </a:p>
          <a:p>
            <a:r>
              <a:rPr lang="en-US" sz="2000" b="1" dirty="0"/>
              <a:t>Brilliant purple/pink flowers in spring, pea-like</a:t>
            </a:r>
          </a:p>
          <a:p>
            <a:r>
              <a:rPr lang="en-US" sz="2000" dirty="0"/>
              <a:t>Fruits are flattened dried legumes (looks like flat vanilla)</a:t>
            </a:r>
          </a:p>
          <a:p>
            <a:r>
              <a:rPr lang="en-US" sz="2000" dirty="0"/>
              <a:t>Twigs conspicuously red-</a:t>
            </a:r>
            <a:r>
              <a:rPr lang="en-US" sz="2000" dirty="0" err="1"/>
              <a:t>ish</a:t>
            </a:r>
            <a:r>
              <a:rPr lang="en-US" sz="2000" dirty="0"/>
              <a:t> and small white lenticels</a:t>
            </a:r>
          </a:p>
          <a:p>
            <a:r>
              <a:rPr lang="en-US" sz="2000" b="1" dirty="0"/>
              <a:t>Heart-shaped leaves</a:t>
            </a:r>
          </a:p>
          <a:p>
            <a:pPr lvl="1"/>
            <a:r>
              <a:rPr lang="en-US" sz="2000" b="1" dirty="0"/>
              <a:t>Entire, tapered, alternate, hanging</a:t>
            </a:r>
          </a:p>
        </p:txBody>
      </p:sp>
      <p:pic>
        <p:nvPicPr>
          <p:cNvPr id="2054" name="Picture 6" descr="https://www.dendroapp.frec.vt.edu/VT_Assets/Fact_Sheets/images/Cercis%20canadensis/fruit1.jpg">
            <a:extLst>
              <a:ext uri="{FF2B5EF4-FFF2-40B4-BE49-F238E27FC236}">
                <a16:creationId xmlns:a16="http://schemas.microsoft.com/office/drawing/2014/main" id="{23A95950-EBBC-4FC7-BC84-3A2CF887A4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87852" y="640081"/>
            <a:ext cx="1693058" cy="2545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dendroapp.frec.vt.edu/VT_Assets/Fact_Sheets/images/Cercis%20canadensis/flower1.jpg">
            <a:extLst>
              <a:ext uri="{FF2B5EF4-FFF2-40B4-BE49-F238E27FC236}">
                <a16:creationId xmlns:a16="http://schemas.microsoft.com/office/drawing/2014/main" id="{EBE7732B-ADFD-430B-9B5C-D90BF653C3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55534" y="3346899"/>
            <a:ext cx="2157694" cy="25459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dendroapp.frec.vt.edu/VT_Assets/Fact_Sheets/images/Cercis%20canadensis/leaf1.jpg">
            <a:extLst>
              <a:ext uri="{FF2B5EF4-FFF2-40B4-BE49-F238E27FC236}">
                <a16:creationId xmlns:a16="http://schemas.microsoft.com/office/drawing/2014/main" id="{6E4C9CF9-78FB-4E73-9825-1BAC18423F0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78194" y="713891"/>
            <a:ext cx="3394926" cy="5105151"/>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1">
            <a:extLst>
              <a:ext uri="{FF2B5EF4-FFF2-40B4-BE49-F238E27FC236}">
                <a16:creationId xmlns:a16="http://schemas.microsoft.com/office/drawing/2014/main" id="{D18FC947-375A-40AA-B89B-50CFB3A5D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D83B260-C74E-4FE7-8D9D-67854AE0C151}"/>
              </a:ext>
            </a:extLst>
          </p:cNvPr>
          <p:cNvSpPr/>
          <p:nvPr/>
        </p:nvSpPr>
        <p:spPr>
          <a:xfrm>
            <a:off x="7581900" y="6314361"/>
            <a:ext cx="6096000" cy="246221"/>
          </a:xfrm>
          <a:prstGeom prst="rect">
            <a:avLst/>
          </a:prstGeom>
        </p:spPr>
        <p:txBody>
          <a:bodyPr>
            <a:spAutoFit/>
          </a:bodyPr>
          <a:lstStyle/>
          <a:p>
            <a:r>
              <a:rPr lang="en-US" sz="1000" dirty="0">
                <a:hlinkClick r:id="rId5"/>
              </a:rPr>
              <a:t>http://dendro.cnre.vt.edu/dendrology/syllabus/factsheet.cfm?ID=43</a:t>
            </a:r>
            <a:endParaRPr lang="en-US" sz="1000" dirty="0"/>
          </a:p>
        </p:txBody>
      </p:sp>
    </p:spTree>
    <p:extLst>
      <p:ext uri="{BB962C8B-B14F-4D97-AF65-F5344CB8AC3E}">
        <p14:creationId xmlns:p14="http://schemas.microsoft.com/office/powerpoint/2010/main" val="4182826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8E7B0-648A-4F6F-A40C-8999768BF905}"/>
              </a:ext>
            </a:extLst>
          </p:cNvPr>
          <p:cNvSpPr>
            <a:spLocks noGrp="1"/>
          </p:cNvSpPr>
          <p:nvPr>
            <p:ph type="title"/>
          </p:nvPr>
        </p:nvSpPr>
        <p:spPr>
          <a:xfrm>
            <a:off x="649224" y="645106"/>
            <a:ext cx="5122652" cy="1259894"/>
          </a:xfrm>
        </p:spPr>
        <p:txBody>
          <a:bodyPr>
            <a:normAutofit/>
          </a:bodyPr>
          <a:lstStyle/>
          <a:p>
            <a:r>
              <a:rPr lang="en-US" dirty="0" err="1"/>
              <a:t>Celtis</a:t>
            </a:r>
            <a:r>
              <a:rPr lang="en-US" dirty="0"/>
              <a:t> </a:t>
            </a:r>
            <a:r>
              <a:rPr lang="en-US" dirty="0" err="1"/>
              <a:t>occidentalis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164149B-4A3D-42EB-B0D6-AE3B03480606}"/>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Hackberry</a:t>
            </a:r>
          </a:p>
          <a:p>
            <a:endParaRPr lang="en-US" dirty="0"/>
          </a:p>
          <a:p>
            <a:r>
              <a:rPr lang="en-US" dirty="0"/>
              <a:t>Bark has “warts”, developing into rough, corky, irregular ridges</a:t>
            </a:r>
          </a:p>
          <a:p>
            <a:r>
              <a:rPr lang="en-US" b="1" dirty="0"/>
              <a:t>Twigs light red-brown with light lenticels</a:t>
            </a:r>
            <a:r>
              <a:rPr lang="en-US" dirty="0"/>
              <a:t> (not as big as Lindera benzoin)</a:t>
            </a:r>
          </a:p>
          <a:p>
            <a:pPr lvl="1"/>
            <a:r>
              <a:rPr lang="en-US" dirty="0"/>
              <a:t>No terminal bud, lateral buds are small, triangular, tan, </a:t>
            </a:r>
            <a:r>
              <a:rPr lang="en-US" b="1" dirty="0"/>
              <a:t>hug stem</a:t>
            </a:r>
          </a:p>
          <a:p>
            <a:r>
              <a:rPr lang="en-US" b="1" dirty="0"/>
              <a:t>Fruit is small, dark purple (ripe) berry</a:t>
            </a:r>
            <a:r>
              <a:rPr lang="en-US" dirty="0"/>
              <a:t>, edible!</a:t>
            </a:r>
          </a:p>
          <a:p>
            <a:r>
              <a:rPr lang="en-US" dirty="0"/>
              <a:t>Leaves alternate, simple, serrated</a:t>
            </a:r>
          </a:p>
          <a:p>
            <a:pPr lvl="1"/>
            <a:r>
              <a:rPr lang="en-US" b="1" dirty="0"/>
              <a:t>Unequal base, sometimes fuzzy leaf</a:t>
            </a:r>
          </a:p>
          <a:p>
            <a:pPr lvl="1"/>
            <a:r>
              <a:rPr lang="en-US" b="1" dirty="0"/>
              <a:t>3 distinct veins originate from base</a:t>
            </a:r>
          </a:p>
        </p:txBody>
      </p:sp>
      <p:pic>
        <p:nvPicPr>
          <p:cNvPr id="3074" name="Picture 2" descr="https://www.dendroapp.frec.vt.edu/VT_Assets/Fact_Sheets/images/Celtis%20occidentalis/leaf1.jpg">
            <a:extLst>
              <a:ext uri="{FF2B5EF4-FFF2-40B4-BE49-F238E27FC236}">
                <a16:creationId xmlns:a16="http://schemas.microsoft.com/office/drawing/2014/main" id="{EDDC274B-BE09-45D4-8633-7A5E5969EA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01976" y="957263"/>
            <a:ext cx="2948485" cy="368560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Celtis%20occidentalis/fruit1.jpg">
            <a:extLst>
              <a:ext uri="{FF2B5EF4-FFF2-40B4-BE49-F238E27FC236}">
                <a16:creationId xmlns:a16="http://schemas.microsoft.com/office/drawing/2014/main" id="{1B4BEFB5-08E4-43A3-832A-E0126280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95" y="3701075"/>
            <a:ext cx="1575289" cy="21941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Celtis%20occidentalis/twig1.jpg">
            <a:extLst>
              <a:ext uri="{FF2B5EF4-FFF2-40B4-BE49-F238E27FC236}">
                <a16:creationId xmlns:a16="http://schemas.microsoft.com/office/drawing/2014/main" id="{BB3A47E2-76E0-454F-A3E5-94A2339E76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5829" y="247650"/>
            <a:ext cx="1895475"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89D374-192F-4363-A015-92593C7B7A5E}"/>
              </a:ext>
            </a:extLst>
          </p:cNvPr>
          <p:cNvSpPr/>
          <p:nvPr/>
        </p:nvSpPr>
        <p:spPr>
          <a:xfrm>
            <a:off x="7528218" y="6402369"/>
            <a:ext cx="6096000" cy="246221"/>
          </a:xfrm>
          <a:prstGeom prst="rect">
            <a:avLst/>
          </a:prstGeom>
        </p:spPr>
        <p:txBody>
          <a:bodyPr>
            <a:spAutoFit/>
          </a:bodyPr>
          <a:lstStyle/>
          <a:p>
            <a:r>
              <a:rPr lang="en-US" sz="1000" dirty="0">
                <a:hlinkClick r:id="rId5"/>
              </a:rPr>
              <a:t>http://dendro.cnre.vt.edu/dendrology/syllabus/factsheet.cfm?ID=26</a:t>
            </a:r>
            <a:endParaRPr lang="en-US" sz="1000" dirty="0"/>
          </a:p>
        </p:txBody>
      </p:sp>
    </p:spTree>
    <p:extLst>
      <p:ext uri="{BB962C8B-B14F-4D97-AF65-F5344CB8AC3E}">
        <p14:creationId xmlns:p14="http://schemas.microsoft.com/office/powerpoint/2010/main" val="3787874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7A8D2-3922-4045-8E20-95DF33D877B0}"/>
              </a:ext>
            </a:extLst>
          </p:cNvPr>
          <p:cNvSpPr>
            <a:spLocks noGrp="1"/>
          </p:cNvSpPr>
          <p:nvPr>
            <p:ph type="title"/>
          </p:nvPr>
        </p:nvSpPr>
        <p:spPr>
          <a:xfrm>
            <a:off x="649224" y="645106"/>
            <a:ext cx="6574536" cy="1259894"/>
          </a:xfrm>
        </p:spPr>
        <p:txBody>
          <a:bodyPr>
            <a:normAutofit/>
          </a:bodyPr>
          <a:lstStyle/>
          <a:p>
            <a:r>
              <a:rPr lang="en-US" dirty="0" err="1"/>
              <a:t>Chionanthus</a:t>
            </a:r>
            <a:r>
              <a:rPr lang="en-US" dirty="0"/>
              <a:t> </a:t>
            </a:r>
            <a:r>
              <a:rPr lang="en-US" dirty="0" err="1"/>
              <a:t>virginicus</a:t>
            </a:r>
            <a:endParaRPr lang="en-US" dirty="0"/>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1F72B62-107C-4A38-8AC2-0C9A84BDFE63}"/>
              </a:ext>
            </a:extLst>
          </p:cNvPr>
          <p:cNvSpPr>
            <a:spLocks noGrp="1"/>
          </p:cNvSpPr>
          <p:nvPr>
            <p:ph idx="1"/>
          </p:nvPr>
        </p:nvSpPr>
        <p:spPr>
          <a:xfrm>
            <a:off x="649224" y="1816100"/>
            <a:ext cx="5196405" cy="4751400"/>
          </a:xfrm>
        </p:spPr>
        <p:txBody>
          <a:bodyPr>
            <a:normAutofit/>
          </a:bodyPr>
          <a:lstStyle/>
          <a:p>
            <a:pPr marL="0" indent="0">
              <a:buNone/>
            </a:pPr>
            <a:r>
              <a:rPr lang="en-US" dirty="0" err="1"/>
              <a:t>Fringetree</a:t>
            </a:r>
            <a:endParaRPr lang="en-US" dirty="0"/>
          </a:p>
          <a:p>
            <a:endParaRPr lang="en-US" dirty="0"/>
          </a:p>
          <a:p>
            <a:r>
              <a:rPr lang="en-US" dirty="0"/>
              <a:t>Flowers spindly and white, showy, fragrant</a:t>
            </a:r>
          </a:p>
          <a:p>
            <a:r>
              <a:rPr lang="en-US" dirty="0"/>
              <a:t>Fruit dark blue to black berries</a:t>
            </a:r>
          </a:p>
          <a:p>
            <a:r>
              <a:rPr lang="en-US" dirty="0"/>
              <a:t>Twig has scattered warty lenticels</a:t>
            </a:r>
          </a:p>
          <a:p>
            <a:r>
              <a:rPr lang="en-US" dirty="0"/>
              <a:t>Leaves grow upwards from apical meristem</a:t>
            </a:r>
          </a:p>
          <a:p>
            <a:pPr lvl="1"/>
            <a:r>
              <a:rPr lang="en-US" dirty="0"/>
              <a:t>Bigger leaves may droop a bit</a:t>
            </a:r>
          </a:p>
          <a:p>
            <a:pPr lvl="1"/>
            <a:r>
              <a:rPr lang="en-US" dirty="0"/>
              <a:t>Opposite, entire, pale below, prominent midvein</a:t>
            </a:r>
          </a:p>
          <a:p>
            <a:pPr lvl="1"/>
            <a:r>
              <a:rPr lang="en-US" dirty="0"/>
              <a:t>Conspicuous white hairs underneath, shortish petioles</a:t>
            </a:r>
          </a:p>
          <a:p>
            <a:pPr lvl="1"/>
            <a:r>
              <a:rPr lang="en-US" dirty="0"/>
              <a:t>Leaves feel leathery</a:t>
            </a:r>
          </a:p>
        </p:txBody>
      </p:sp>
      <p:pic>
        <p:nvPicPr>
          <p:cNvPr id="4098" name="Picture 2" descr="https://www.dendroapp.frec.vt.edu/VT_Assets/Fact_Sheets/images/Chionanthus%20virginicus/leaf1.jpg">
            <a:extLst>
              <a:ext uri="{FF2B5EF4-FFF2-40B4-BE49-F238E27FC236}">
                <a16:creationId xmlns:a16="http://schemas.microsoft.com/office/drawing/2014/main" id="{723F112C-C9D8-44AA-8DF7-147BCDBA4B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36826" y="253973"/>
            <a:ext cx="2499903" cy="37592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Chionanthus%20virginicus/flower1.jpg">
            <a:extLst>
              <a:ext uri="{FF2B5EF4-FFF2-40B4-BE49-F238E27FC236}">
                <a16:creationId xmlns:a16="http://schemas.microsoft.com/office/drawing/2014/main" id="{86D73691-7DC7-48EB-8CB3-A0B1FC0A0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723" y="2671678"/>
            <a:ext cx="1784011" cy="268309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Chionanthus%20virginicus/fruit1.jpg">
            <a:extLst>
              <a:ext uri="{FF2B5EF4-FFF2-40B4-BE49-F238E27FC236}">
                <a16:creationId xmlns:a16="http://schemas.microsoft.com/office/drawing/2014/main" id="{7EACC75F-C0F1-4B3A-877D-A8B1B4455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08" y="3822326"/>
            <a:ext cx="1636225" cy="204528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dendroapp.frec.vt.edu/VT_Assets/Fact_Sheets/images/Chionanthus%20virginicus/twig1.jpg">
            <a:extLst>
              <a:ext uri="{FF2B5EF4-FFF2-40B4-BE49-F238E27FC236}">
                <a16:creationId xmlns:a16="http://schemas.microsoft.com/office/drawing/2014/main" id="{E4776BB3-71CB-4DF0-8E03-685FB3E2E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5708" y="321083"/>
            <a:ext cx="1701559" cy="31051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1A3F62-6DEC-40B5-BFC5-AF07B68A7196}"/>
              </a:ext>
            </a:extLst>
          </p:cNvPr>
          <p:cNvSpPr/>
          <p:nvPr/>
        </p:nvSpPr>
        <p:spPr>
          <a:xfrm>
            <a:off x="7515708" y="6321279"/>
            <a:ext cx="6096000" cy="246221"/>
          </a:xfrm>
          <a:prstGeom prst="rect">
            <a:avLst/>
          </a:prstGeom>
        </p:spPr>
        <p:txBody>
          <a:bodyPr>
            <a:spAutoFit/>
          </a:bodyPr>
          <a:lstStyle/>
          <a:p>
            <a:r>
              <a:rPr lang="en-US" sz="1000" dirty="0">
                <a:hlinkClick r:id="rId6"/>
              </a:rPr>
              <a:t>http://dendro.cnre.vt.edu/dendrology/syllabus/factsheet.cfm?ID=27</a:t>
            </a:r>
            <a:endParaRPr lang="en-US" sz="1000" dirty="0"/>
          </a:p>
        </p:txBody>
      </p:sp>
    </p:spTree>
    <p:extLst>
      <p:ext uri="{BB962C8B-B14F-4D97-AF65-F5344CB8AC3E}">
        <p14:creationId xmlns:p14="http://schemas.microsoft.com/office/powerpoint/2010/main" val="2808908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1F062-610A-4861-A011-B9A5938F6D56}"/>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alternifolia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D563B9-D8FC-4318-AAFC-B386A2B87994}"/>
              </a:ext>
            </a:extLst>
          </p:cNvPr>
          <p:cNvSpPr>
            <a:spLocks noGrp="1"/>
          </p:cNvSpPr>
          <p:nvPr>
            <p:ph idx="1"/>
          </p:nvPr>
        </p:nvSpPr>
        <p:spPr>
          <a:xfrm>
            <a:off x="649225" y="2133600"/>
            <a:ext cx="5122652" cy="3759253"/>
          </a:xfrm>
        </p:spPr>
        <p:txBody>
          <a:bodyPr>
            <a:normAutofit/>
          </a:bodyPr>
          <a:lstStyle/>
          <a:p>
            <a:pPr marL="0" indent="0">
              <a:buNone/>
            </a:pPr>
            <a:r>
              <a:rPr lang="en-US" dirty="0"/>
              <a:t>Alternate-leaf dogwood</a:t>
            </a:r>
          </a:p>
          <a:p>
            <a:endParaRPr lang="en-US" dirty="0"/>
          </a:p>
          <a:p>
            <a:r>
              <a:rPr lang="en-US" dirty="0"/>
              <a:t>Looks exactly like C. </a:t>
            </a:r>
            <a:r>
              <a:rPr lang="en-US" dirty="0" err="1"/>
              <a:t>florida</a:t>
            </a:r>
            <a:r>
              <a:rPr lang="en-US" dirty="0"/>
              <a:t> EXCEPT </a:t>
            </a:r>
            <a:r>
              <a:rPr lang="en-US" b="1" dirty="0"/>
              <a:t>multiple leaves come out of single point, which are arranged alternately along stems</a:t>
            </a:r>
          </a:p>
          <a:p>
            <a:r>
              <a:rPr lang="en-US" dirty="0"/>
              <a:t>Berries are black-blue</a:t>
            </a:r>
          </a:p>
          <a:p>
            <a:r>
              <a:rPr lang="en-US" dirty="0"/>
              <a:t>Twigs are red to dark-purple</a:t>
            </a:r>
          </a:p>
          <a:p>
            <a:r>
              <a:rPr lang="en-US" dirty="0"/>
              <a:t>Young bark is smooth, dark-green, streaky</a:t>
            </a:r>
          </a:p>
        </p:txBody>
      </p:sp>
      <p:pic>
        <p:nvPicPr>
          <p:cNvPr id="37890" name="Picture 2" descr="https://www.dendroapp.frec.vt.edu/VT_Assets/Fact_Sheets/images/Cornus%20alternifolia/leaf1.jpg">
            <a:extLst>
              <a:ext uri="{FF2B5EF4-FFF2-40B4-BE49-F238E27FC236}">
                <a16:creationId xmlns:a16="http://schemas.microsoft.com/office/drawing/2014/main" id="{233300C0-EAB7-4D68-8765-0BC0C97C81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66763" y="319087"/>
            <a:ext cx="2109263" cy="3171825"/>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4" name="Picture 6" descr="https://www.dendroapp.frec.vt.edu/VT_Assets/Fact_Sheets/images/Cornus%20alternifolia/fruit1.jpg">
            <a:extLst>
              <a:ext uri="{FF2B5EF4-FFF2-40B4-BE49-F238E27FC236}">
                <a16:creationId xmlns:a16="http://schemas.microsoft.com/office/drawing/2014/main" id="{22F62604-7AD3-451F-9ECB-28DEA93BD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953" y="435467"/>
            <a:ext cx="1814870" cy="2398221"/>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www.dendroapp.frec.vt.edu/VT_Assets/Fact_Sheets/images/Cornus%20alternifolia/twig1.jpg">
            <a:extLst>
              <a:ext uri="{FF2B5EF4-FFF2-40B4-BE49-F238E27FC236}">
                <a16:creationId xmlns:a16="http://schemas.microsoft.com/office/drawing/2014/main" id="{74E11C32-1A90-4A40-9314-EBF10AA0E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150" y="2990857"/>
            <a:ext cx="16764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37898" name="Picture 10" descr="https://www.dendroapp.frec.vt.edu/VT_Assets/Fact_Sheets/images/Cornus%20alternifolia/bark1.jpg">
            <a:extLst>
              <a:ext uri="{FF2B5EF4-FFF2-40B4-BE49-F238E27FC236}">
                <a16:creationId xmlns:a16="http://schemas.microsoft.com/office/drawing/2014/main" id="{A6AB88B2-5069-4A62-90BC-163EC9D61D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6081" y="514350"/>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18BD1A-CEA0-4E58-B28B-F82DC22497A8}"/>
              </a:ext>
            </a:extLst>
          </p:cNvPr>
          <p:cNvSpPr/>
          <p:nvPr/>
        </p:nvSpPr>
        <p:spPr>
          <a:xfrm>
            <a:off x="7683500" y="6415802"/>
            <a:ext cx="6096000" cy="246221"/>
          </a:xfrm>
          <a:prstGeom prst="rect">
            <a:avLst/>
          </a:prstGeom>
        </p:spPr>
        <p:txBody>
          <a:bodyPr>
            <a:spAutoFit/>
          </a:bodyPr>
          <a:lstStyle/>
          <a:p>
            <a:r>
              <a:rPr lang="en-US" sz="1000" dirty="0">
                <a:hlinkClick r:id="rId6"/>
              </a:rPr>
              <a:t>http://dendro.cnre.vt.edu/dendrology/syllabus/factsheet.cfm?ID=146</a:t>
            </a:r>
            <a:endParaRPr lang="en-US" sz="1000" dirty="0"/>
          </a:p>
        </p:txBody>
      </p:sp>
    </p:spTree>
    <p:extLst>
      <p:ext uri="{BB962C8B-B14F-4D97-AF65-F5344CB8AC3E}">
        <p14:creationId xmlns:p14="http://schemas.microsoft.com/office/powerpoint/2010/main" val="1554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B48CF-D6C6-464C-96CA-D44FB339DF81}"/>
              </a:ext>
            </a:extLst>
          </p:cNvPr>
          <p:cNvSpPr>
            <a:spLocks noGrp="1"/>
          </p:cNvSpPr>
          <p:nvPr>
            <p:ph type="title"/>
          </p:nvPr>
        </p:nvSpPr>
        <p:spPr>
          <a:xfrm>
            <a:off x="649224" y="645106"/>
            <a:ext cx="5122652" cy="1259894"/>
          </a:xfrm>
        </p:spPr>
        <p:txBody>
          <a:bodyPr>
            <a:normAutofit/>
          </a:bodyPr>
          <a:lstStyle/>
          <a:p>
            <a:r>
              <a:rPr lang="en-US" dirty="0"/>
              <a:t>Acer negundo</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32A1D76-7DDA-45BD-AF5D-F46601E4F648}"/>
              </a:ext>
            </a:extLst>
          </p:cNvPr>
          <p:cNvSpPr>
            <a:spLocks noGrp="1"/>
          </p:cNvSpPr>
          <p:nvPr>
            <p:ph idx="1"/>
          </p:nvPr>
        </p:nvSpPr>
        <p:spPr>
          <a:xfrm>
            <a:off x="649225" y="2133600"/>
            <a:ext cx="5122652" cy="3759253"/>
          </a:xfrm>
        </p:spPr>
        <p:txBody>
          <a:bodyPr>
            <a:normAutofit/>
          </a:bodyPr>
          <a:lstStyle/>
          <a:p>
            <a:pPr marL="0" indent="0">
              <a:buNone/>
            </a:pPr>
            <a:r>
              <a:rPr lang="en-US" dirty="0"/>
              <a:t>Boxelder</a:t>
            </a:r>
          </a:p>
          <a:p>
            <a:endParaRPr lang="en-US" dirty="0"/>
          </a:p>
          <a:p>
            <a:r>
              <a:rPr lang="en-US" dirty="0"/>
              <a:t>Fruit is light-tan samaras, drooping clusters</a:t>
            </a:r>
          </a:p>
          <a:p>
            <a:r>
              <a:rPr lang="en-US" b="1" dirty="0"/>
              <a:t>New growth stems are green! And warty</a:t>
            </a:r>
          </a:p>
          <a:p>
            <a:r>
              <a:rPr lang="en-US" b="1" dirty="0"/>
              <a:t>Leaves variably shaped</a:t>
            </a:r>
            <a:r>
              <a:rPr lang="en-US" dirty="0"/>
              <a:t>, opposite, pinnately compound</a:t>
            </a:r>
          </a:p>
          <a:p>
            <a:pPr lvl="1"/>
            <a:r>
              <a:rPr lang="en-US" dirty="0"/>
              <a:t>Variable leaf shape</a:t>
            </a:r>
          </a:p>
          <a:p>
            <a:pPr lvl="1"/>
            <a:r>
              <a:rPr lang="en-US" dirty="0"/>
              <a:t>3-5 leaflets, when in 3s, </a:t>
            </a:r>
            <a:r>
              <a:rPr lang="en-US" b="1" dirty="0"/>
              <a:t>can look like tree version of </a:t>
            </a:r>
            <a:r>
              <a:rPr lang="en-US" b="1" dirty="0" err="1"/>
              <a:t>Toxicodendron</a:t>
            </a:r>
            <a:r>
              <a:rPr lang="en-US" b="1" dirty="0"/>
              <a:t> radicans (poison ivy)</a:t>
            </a:r>
          </a:p>
        </p:txBody>
      </p:sp>
      <p:pic>
        <p:nvPicPr>
          <p:cNvPr id="4098" name="Picture 2" descr="https://www.dendroapp.frec.vt.edu/VT_Assets/Fact_Sheets/images/Acer%20negundo/leaf1.jpg">
            <a:extLst>
              <a:ext uri="{FF2B5EF4-FFF2-40B4-BE49-F238E27FC236}">
                <a16:creationId xmlns:a16="http://schemas.microsoft.com/office/drawing/2014/main" id="{79A97CFA-F15E-4937-941A-805EE04E7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74308"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Acer%20negundo/fruit1.jpg">
            <a:extLst>
              <a:ext uri="{FF2B5EF4-FFF2-40B4-BE49-F238E27FC236}">
                <a16:creationId xmlns:a16="http://schemas.microsoft.com/office/drawing/2014/main" id="{E23C413A-D072-4A69-B7FC-B77486F83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082" y="506186"/>
            <a:ext cx="1569288" cy="236015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Acer%20negundo/twig1.jpg">
            <a:extLst>
              <a:ext uri="{FF2B5EF4-FFF2-40B4-BE49-F238E27FC236}">
                <a16:creationId xmlns:a16="http://schemas.microsoft.com/office/drawing/2014/main" id="{BF3669DA-0977-4C59-ACEE-73349324E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83" y="3334490"/>
            <a:ext cx="1533885" cy="23312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23BE0E-5745-4E06-B3AA-042AAE6ACB58}"/>
              </a:ext>
            </a:extLst>
          </p:cNvPr>
          <p:cNvSpPr/>
          <p:nvPr/>
        </p:nvSpPr>
        <p:spPr>
          <a:xfrm>
            <a:off x="7683500" y="6292524"/>
            <a:ext cx="6096000" cy="246221"/>
          </a:xfrm>
          <a:prstGeom prst="rect">
            <a:avLst/>
          </a:prstGeom>
        </p:spPr>
        <p:txBody>
          <a:bodyPr>
            <a:spAutoFit/>
          </a:bodyPr>
          <a:lstStyle/>
          <a:p>
            <a:r>
              <a:rPr lang="en-US" sz="1000" dirty="0">
                <a:hlinkClick r:id="rId5"/>
              </a:rPr>
              <a:t>http://dendro.cnre.vt.edu/dendrology/syllabus/factsheet.cfm?ID=3</a:t>
            </a:r>
            <a:endParaRPr lang="en-US" sz="1000" dirty="0"/>
          </a:p>
        </p:txBody>
      </p:sp>
    </p:spTree>
    <p:extLst>
      <p:ext uri="{BB962C8B-B14F-4D97-AF65-F5344CB8AC3E}">
        <p14:creationId xmlns:p14="http://schemas.microsoft.com/office/powerpoint/2010/main" val="228208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C27C8-ECC6-471B-AA2B-3BD23BE3AE29}"/>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t>
            </a:r>
            <a:r>
              <a:rPr lang="en-US" dirty="0" err="1"/>
              <a:t>florida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79E845F-3888-405F-AB2B-C8B7B5FE17DE}"/>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dirty="0"/>
              <a:t>Flowering dogwood</a:t>
            </a:r>
          </a:p>
          <a:p>
            <a:pPr>
              <a:lnSpc>
                <a:spcPct val="90000"/>
              </a:lnSpc>
            </a:pPr>
            <a:endParaRPr lang="en-US" dirty="0"/>
          </a:p>
          <a:p>
            <a:pPr>
              <a:lnSpc>
                <a:spcPct val="90000"/>
              </a:lnSpc>
            </a:pPr>
            <a:r>
              <a:rPr lang="en-US" dirty="0"/>
              <a:t>Flowers have four notched bracts, either white or pink</a:t>
            </a:r>
          </a:p>
          <a:p>
            <a:pPr>
              <a:lnSpc>
                <a:spcPct val="90000"/>
              </a:lnSpc>
            </a:pPr>
            <a:r>
              <a:rPr lang="en-US" dirty="0"/>
              <a:t>Red, clustered berries</a:t>
            </a:r>
          </a:p>
          <a:p>
            <a:pPr>
              <a:lnSpc>
                <a:spcPct val="90000"/>
              </a:lnSpc>
            </a:pPr>
            <a:r>
              <a:rPr lang="en-US" dirty="0"/>
              <a:t>Bark tends to be broken in square pattern</a:t>
            </a:r>
          </a:p>
          <a:p>
            <a:pPr>
              <a:lnSpc>
                <a:spcPct val="90000"/>
              </a:lnSpc>
            </a:pPr>
            <a:r>
              <a:rPr lang="en-US" b="1" dirty="0"/>
              <a:t>Leaves come out of same point 2 at a time, opposite to each other, and opposite on stem</a:t>
            </a:r>
          </a:p>
          <a:p>
            <a:pPr lvl="1">
              <a:lnSpc>
                <a:spcPct val="90000"/>
              </a:lnSpc>
            </a:pPr>
            <a:r>
              <a:rPr lang="en-US" dirty="0"/>
              <a:t>Feel leathery-</a:t>
            </a:r>
            <a:r>
              <a:rPr lang="en-US" dirty="0" err="1"/>
              <a:t>ish</a:t>
            </a:r>
            <a:endParaRPr lang="en-US" dirty="0"/>
          </a:p>
          <a:p>
            <a:pPr lvl="1">
              <a:lnSpc>
                <a:spcPct val="90000"/>
              </a:lnSpc>
            </a:pPr>
            <a:r>
              <a:rPr lang="en-US" dirty="0"/>
              <a:t>Veins curve to follow leaf shape</a:t>
            </a:r>
          </a:p>
        </p:txBody>
      </p:sp>
      <p:pic>
        <p:nvPicPr>
          <p:cNvPr id="36866" name="Picture 2" descr="https://www.dendroapp.frec.vt.edu/VT_Assets/Fact_Sheets/images/Cornus%20florida/leaf1.jpg">
            <a:extLst>
              <a:ext uri="{FF2B5EF4-FFF2-40B4-BE49-F238E27FC236}">
                <a16:creationId xmlns:a16="http://schemas.microsoft.com/office/drawing/2014/main" id="{9831AC5D-2DC6-48F8-9A37-063CDA3F4A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9410" y="193221"/>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Picture 4" descr="https://www.dendroapp.frec.vt.edu/VT_Assets/Fact_Sheets/images/Cornus%20florida/flower1.jpg">
            <a:extLst>
              <a:ext uri="{FF2B5EF4-FFF2-40B4-BE49-F238E27FC236}">
                <a16:creationId xmlns:a16="http://schemas.microsoft.com/office/drawing/2014/main" id="{2AC367F4-01AA-4B4D-B4A1-619227EA8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3221"/>
            <a:ext cx="24003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https://www.dendroapp.frec.vt.edu/VT_Assets/Fact_Sheets/images/Cornus%20florida/bark1.jpg">
            <a:extLst>
              <a:ext uri="{FF2B5EF4-FFF2-40B4-BE49-F238E27FC236}">
                <a16:creationId xmlns:a16="http://schemas.microsoft.com/office/drawing/2014/main" id="{6D425D61-5FFE-4D30-8DD4-54D6071C0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625" y="3102382"/>
            <a:ext cx="2400300"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339320-C823-4D03-897D-9637F4C84FAA}"/>
              </a:ext>
            </a:extLst>
          </p:cNvPr>
          <p:cNvSpPr/>
          <p:nvPr/>
        </p:nvSpPr>
        <p:spPr>
          <a:xfrm>
            <a:off x="7340600" y="6486295"/>
            <a:ext cx="6096000" cy="246221"/>
          </a:xfrm>
          <a:prstGeom prst="rect">
            <a:avLst/>
          </a:prstGeom>
        </p:spPr>
        <p:txBody>
          <a:bodyPr>
            <a:spAutoFit/>
          </a:bodyPr>
          <a:lstStyle/>
          <a:p>
            <a:r>
              <a:rPr lang="en-US" sz="1000" dirty="0">
                <a:hlinkClick r:id="rId5"/>
              </a:rPr>
              <a:t>http://dendro.cnre.vt.edu/dendrology/syllabus/factsheet.cfm?ID=44</a:t>
            </a:r>
            <a:endParaRPr lang="en-US" sz="1000" dirty="0"/>
          </a:p>
        </p:txBody>
      </p:sp>
    </p:spTree>
    <p:extLst>
      <p:ext uri="{BB962C8B-B14F-4D97-AF65-F5344CB8AC3E}">
        <p14:creationId xmlns:p14="http://schemas.microsoft.com/office/powerpoint/2010/main" val="377103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1BB018B-C5E3-4B57-B36A-EF5EF069A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3B7C0-8884-4390-9D3C-27E78AB00187}"/>
              </a:ext>
            </a:extLst>
          </p:cNvPr>
          <p:cNvSpPr>
            <a:spLocks noGrp="1"/>
          </p:cNvSpPr>
          <p:nvPr>
            <p:ph type="title"/>
          </p:nvPr>
        </p:nvSpPr>
        <p:spPr>
          <a:xfrm>
            <a:off x="649224" y="645106"/>
            <a:ext cx="5122652" cy="1259894"/>
          </a:xfrm>
        </p:spPr>
        <p:txBody>
          <a:bodyPr>
            <a:normAutofit/>
          </a:bodyPr>
          <a:lstStyle/>
          <a:p>
            <a:r>
              <a:rPr lang="en-US" dirty="0"/>
              <a:t>Corylus </a:t>
            </a:r>
            <a:r>
              <a:rPr lang="en-US" dirty="0" err="1"/>
              <a:t>americana</a:t>
            </a:r>
            <a:r>
              <a:rPr lang="en-US" dirty="0"/>
              <a:t>	</a:t>
            </a:r>
          </a:p>
        </p:txBody>
      </p:sp>
      <p:sp>
        <p:nvSpPr>
          <p:cNvPr id="84" name="Rectangle 83">
            <a:extLst>
              <a:ext uri="{FF2B5EF4-FFF2-40B4-BE49-F238E27FC236}">
                <a16:creationId xmlns:a16="http://schemas.microsoft.com/office/drawing/2014/main" id="{74DF08DC-D1E5-4296-A355-8148FA4A1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DAF0ED-FA22-4870-927D-823884D3A348}"/>
              </a:ext>
            </a:extLst>
          </p:cNvPr>
          <p:cNvSpPr>
            <a:spLocks noGrp="1"/>
          </p:cNvSpPr>
          <p:nvPr>
            <p:ph idx="1"/>
          </p:nvPr>
        </p:nvSpPr>
        <p:spPr>
          <a:xfrm>
            <a:off x="649225" y="2133600"/>
            <a:ext cx="5122652" cy="3759253"/>
          </a:xfrm>
        </p:spPr>
        <p:txBody>
          <a:bodyPr>
            <a:normAutofit/>
          </a:bodyPr>
          <a:lstStyle/>
          <a:p>
            <a:pPr marL="0" indent="0">
              <a:buNone/>
            </a:pPr>
            <a:r>
              <a:rPr lang="en-US" dirty="0"/>
              <a:t>American hazelnut</a:t>
            </a:r>
          </a:p>
          <a:p>
            <a:endParaRPr lang="en-US" dirty="0"/>
          </a:p>
          <a:p>
            <a:r>
              <a:rPr lang="en-US" dirty="0"/>
              <a:t>Shrub</a:t>
            </a:r>
          </a:p>
          <a:p>
            <a:r>
              <a:rPr lang="en-US" b="1" dirty="0"/>
              <a:t>Leaves fuzzy, alternate</a:t>
            </a:r>
          </a:p>
          <a:p>
            <a:pPr lvl="1"/>
            <a:r>
              <a:rPr lang="en-US" dirty="0"/>
              <a:t>2+ leaves every node</a:t>
            </a:r>
          </a:p>
          <a:p>
            <a:pPr lvl="1"/>
            <a:r>
              <a:rPr lang="en-US" dirty="0"/>
              <a:t>Finely serrated, double-toothed</a:t>
            </a:r>
          </a:p>
          <a:p>
            <a:pPr lvl="1"/>
            <a:r>
              <a:rPr lang="en-US" dirty="0"/>
              <a:t>Prominent veins abaxial</a:t>
            </a:r>
          </a:p>
          <a:p>
            <a:r>
              <a:rPr lang="en-US" b="1" dirty="0"/>
              <a:t>Small lenticels on bark</a:t>
            </a:r>
          </a:p>
          <a:p>
            <a:r>
              <a:rPr lang="en-US" dirty="0"/>
              <a:t>Fruit is edible (brown nuts) encased in leaf-like husk</a:t>
            </a:r>
          </a:p>
        </p:txBody>
      </p:sp>
      <p:pic>
        <p:nvPicPr>
          <p:cNvPr id="35848" name="Picture 8" descr="https://www.dendroapp.frec.vt.edu/VT_Assets/Fact_Sheets/images/Corylus%20americana/fruit1.jpg">
            <a:extLst>
              <a:ext uri="{FF2B5EF4-FFF2-40B4-BE49-F238E27FC236}">
                <a16:creationId xmlns:a16="http://schemas.microsoft.com/office/drawing/2014/main" id="{6D4C11AE-5DA0-4583-A235-EBDEE2FD71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03212" y="4283399"/>
            <a:ext cx="1585575"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https://www.dendroapp.frec.vt.edu/VT_Assets/Fact_Sheets/images/Corylus%20americana/leaf1.jpg">
            <a:extLst>
              <a:ext uri="{FF2B5EF4-FFF2-40B4-BE49-F238E27FC236}">
                <a16:creationId xmlns:a16="http://schemas.microsoft.com/office/drawing/2014/main" id="{D976A088-9434-48B6-818E-A15753F4D0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0125" y="214068"/>
            <a:ext cx="2368560" cy="393122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https://www.dendroapp.frec.vt.edu/VT_Assets/Fact_Sheets/images/Corylus%20americana/form1.jpg">
            <a:extLst>
              <a:ext uri="{FF2B5EF4-FFF2-40B4-BE49-F238E27FC236}">
                <a16:creationId xmlns:a16="http://schemas.microsoft.com/office/drawing/2014/main" id="{2C8A294A-9E08-4B8D-92BA-C095110EAB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88343" y="1358730"/>
            <a:ext cx="1907459"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s://www.dendroapp.frec.vt.edu/VT_Assets/Fact_Sheets/images/Corylus%20americana/bark1.jpg">
            <a:extLst>
              <a:ext uri="{FF2B5EF4-FFF2-40B4-BE49-F238E27FC236}">
                <a16:creationId xmlns:a16="http://schemas.microsoft.com/office/drawing/2014/main" id="{17164FBB-1910-4B8F-915A-6D783996157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10994" y="424543"/>
            <a:ext cx="2844025" cy="4700867"/>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12">
            <a:extLst>
              <a:ext uri="{FF2B5EF4-FFF2-40B4-BE49-F238E27FC236}">
                <a16:creationId xmlns:a16="http://schemas.microsoft.com/office/drawing/2014/main" id="{D9EDADB4-BC6C-4551-872E-2BA3E0715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9AF478-8FE2-41BD-9BD4-8B3790D3BCB0}"/>
              </a:ext>
            </a:extLst>
          </p:cNvPr>
          <p:cNvSpPr/>
          <p:nvPr/>
        </p:nvSpPr>
        <p:spPr>
          <a:xfrm>
            <a:off x="7385006" y="6098294"/>
            <a:ext cx="6096000" cy="246221"/>
          </a:xfrm>
          <a:prstGeom prst="rect">
            <a:avLst/>
          </a:prstGeom>
        </p:spPr>
        <p:txBody>
          <a:bodyPr>
            <a:spAutoFit/>
          </a:bodyPr>
          <a:lstStyle/>
          <a:p>
            <a:r>
              <a:rPr lang="en-US" sz="1000" dirty="0">
                <a:hlinkClick r:id="rId6"/>
              </a:rPr>
              <a:t>http://dendro.cnre.vt.edu/dendrology/syllabus/factsheet.cfm?ID=208</a:t>
            </a:r>
            <a:endParaRPr lang="en-US" sz="1000" dirty="0"/>
          </a:p>
        </p:txBody>
      </p:sp>
    </p:spTree>
    <p:extLst>
      <p:ext uri="{BB962C8B-B14F-4D97-AF65-F5344CB8AC3E}">
        <p14:creationId xmlns:p14="http://schemas.microsoft.com/office/powerpoint/2010/main" val="3319156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94D9B-C546-45E8-BBDB-3FCDD20E0B2C}"/>
              </a:ext>
            </a:extLst>
          </p:cNvPr>
          <p:cNvSpPr>
            <a:spLocks noGrp="1"/>
          </p:cNvSpPr>
          <p:nvPr>
            <p:ph type="title"/>
          </p:nvPr>
        </p:nvSpPr>
        <p:spPr>
          <a:xfrm>
            <a:off x="649224" y="645106"/>
            <a:ext cx="5122652" cy="1259894"/>
          </a:xfrm>
        </p:spPr>
        <p:txBody>
          <a:bodyPr>
            <a:normAutofit/>
          </a:bodyPr>
          <a:lstStyle/>
          <a:p>
            <a:r>
              <a:rPr lang="en-US" dirty="0" err="1"/>
              <a:t>Crataegus</a:t>
            </a:r>
            <a:r>
              <a:rPr lang="en-US" dirty="0"/>
              <a:t> </a:t>
            </a:r>
            <a:r>
              <a:rPr lang="en-US" dirty="0" err="1"/>
              <a:t>spp</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336010F-5FF1-4951-9C7D-5DDE817CB3C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Hawthorn</a:t>
            </a:r>
          </a:p>
          <a:p>
            <a:endParaRPr lang="en-US" dirty="0"/>
          </a:p>
          <a:p>
            <a:r>
              <a:rPr lang="en-US" dirty="0"/>
              <a:t>Usually dense shrubs, can be small tree</a:t>
            </a:r>
          </a:p>
          <a:p>
            <a:r>
              <a:rPr lang="en-US" b="1" dirty="0"/>
              <a:t>All </a:t>
            </a:r>
            <a:r>
              <a:rPr lang="en-US" b="1" dirty="0" err="1"/>
              <a:t>Crataegus</a:t>
            </a:r>
            <a:r>
              <a:rPr lang="en-US" b="1" dirty="0"/>
              <a:t> have thorns on twigs/near leaves</a:t>
            </a:r>
          </a:p>
          <a:p>
            <a:r>
              <a:rPr lang="en-US" dirty="0"/>
              <a:t>Leaf shapes highly variable</a:t>
            </a:r>
          </a:p>
          <a:p>
            <a:pPr lvl="1"/>
            <a:r>
              <a:rPr lang="en-US" dirty="0"/>
              <a:t>Alternate, lobed or unlobed</a:t>
            </a:r>
          </a:p>
          <a:p>
            <a:pPr lvl="1"/>
            <a:r>
              <a:rPr lang="en-US" dirty="0"/>
              <a:t>Dark green above, paler below</a:t>
            </a:r>
          </a:p>
          <a:p>
            <a:endParaRPr lang="en-US" dirty="0"/>
          </a:p>
          <a:p>
            <a:r>
              <a:rPr lang="en-US" dirty="0"/>
              <a:t>In plot, we had 1 C. </a:t>
            </a:r>
            <a:r>
              <a:rPr lang="en-US" dirty="0" err="1"/>
              <a:t>pruinosa</a:t>
            </a:r>
            <a:r>
              <a:rPr lang="en-US" dirty="0"/>
              <a:t> tagged, but it is since dead. There are a few C. spp. alive, and randomly scattered.</a:t>
            </a:r>
          </a:p>
        </p:txBody>
      </p:sp>
      <p:pic>
        <p:nvPicPr>
          <p:cNvPr id="34818" name="Picture 2" descr="https://www.dendroapp.frec.vt.edu/VT_Assets/Fact_Sheets/images/Crataegus%20spp/leaf1.jpg">
            <a:extLst>
              <a:ext uri="{FF2B5EF4-FFF2-40B4-BE49-F238E27FC236}">
                <a16:creationId xmlns:a16="http://schemas.microsoft.com/office/drawing/2014/main" id="{685901AA-DCA6-48FD-A5B7-338836E092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9543" y="645106"/>
            <a:ext cx="339791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0" name="Picture 4" descr="https://www.dendroapp.frec.vt.edu/VT_Assets/Fact_Sheets/images/Crataegus%20spp/fruit1.jpg">
            <a:extLst>
              <a:ext uri="{FF2B5EF4-FFF2-40B4-BE49-F238E27FC236}">
                <a16:creationId xmlns:a16="http://schemas.microsoft.com/office/drawing/2014/main" id="{E47C7258-D96A-4E09-88F1-A68848704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05000"/>
            <a:ext cx="24003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F71D86-28CC-4ABB-8C5C-6AC60E02028E}"/>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http://dendro.cnre.vt.edu/dendrology/syllabus/factsheet.cfm?ID=45</a:t>
            </a:r>
            <a:endParaRPr lang="en-US" sz="1000" dirty="0"/>
          </a:p>
        </p:txBody>
      </p:sp>
    </p:spTree>
    <p:extLst>
      <p:ext uri="{BB962C8B-B14F-4D97-AF65-F5344CB8AC3E}">
        <p14:creationId xmlns:p14="http://schemas.microsoft.com/office/powerpoint/2010/main" val="2409915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71047-AF18-4E0E-922F-6AB47A02AFDE}"/>
              </a:ext>
            </a:extLst>
          </p:cNvPr>
          <p:cNvSpPr>
            <a:spLocks noGrp="1"/>
          </p:cNvSpPr>
          <p:nvPr>
            <p:ph type="title"/>
          </p:nvPr>
        </p:nvSpPr>
        <p:spPr>
          <a:xfrm>
            <a:off x="649224" y="645106"/>
            <a:ext cx="5122652" cy="1259894"/>
          </a:xfrm>
        </p:spPr>
        <p:txBody>
          <a:bodyPr>
            <a:normAutofit/>
          </a:bodyPr>
          <a:lstStyle/>
          <a:p>
            <a:r>
              <a:rPr lang="en-US" dirty="0"/>
              <a:t>Diospyros virginiana</a:t>
            </a:r>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C4E8C9A-B72B-49D2-8434-00FA0F2A4DEE}"/>
              </a:ext>
            </a:extLst>
          </p:cNvPr>
          <p:cNvSpPr>
            <a:spLocks noGrp="1"/>
          </p:cNvSpPr>
          <p:nvPr>
            <p:ph idx="1"/>
          </p:nvPr>
        </p:nvSpPr>
        <p:spPr>
          <a:xfrm>
            <a:off x="649225" y="2133600"/>
            <a:ext cx="5122652" cy="3759253"/>
          </a:xfrm>
        </p:spPr>
        <p:txBody>
          <a:bodyPr>
            <a:normAutofit/>
          </a:bodyPr>
          <a:lstStyle/>
          <a:p>
            <a:pPr marL="0" indent="0">
              <a:buNone/>
            </a:pPr>
            <a:r>
              <a:rPr lang="en-US" dirty="0"/>
              <a:t>Common persimmon</a:t>
            </a:r>
          </a:p>
          <a:p>
            <a:endParaRPr lang="en-US" dirty="0"/>
          </a:p>
          <a:p>
            <a:r>
              <a:rPr lang="en-US" b="1" dirty="0"/>
              <a:t>Flat checkerboard, scaled bark </a:t>
            </a:r>
            <a:r>
              <a:rPr lang="en-US" dirty="0"/>
              <a:t>(very unique), like charcoal briquettes</a:t>
            </a:r>
          </a:p>
          <a:p>
            <a:r>
              <a:rPr lang="en-US" dirty="0"/>
              <a:t>Leaves alternate, short petiole</a:t>
            </a:r>
          </a:p>
          <a:p>
            <a:pPr lvl="1"/>
            <a:r>
              <a:rPr lang="en-US" dirty="0"/>
              <a:t>Glossy green above, can see all veins easily</a:t>
            </a:r>
          </a:p>
          <a:p>
            <a:pPr lvl="1"/>
            <a:r>
              <a:rPr lang="en-US" dirty="0"/>
              <a:t>Stalks and petioles green</a:t>
            </a:r>
          </a:p>
          <a:p>
            <a:r>
              <a:rPr lang="en-US" dirty="0"/>
              <a:t>Only a couple individuals in the plot</a:t>
            </a:r>
          </a:p>
        </p:txBody>
      </p:sp>
      <p:pic>
        <p:nvPicPr>
          <p:cNvPr id="33796" name="Picture 4" descr="https://www.dendroapp.frec.vt.edu/VT_Assets/Fact_Sheets/images/Diospyros%20virginiana/flower1.jpg">
            <a:extLst>
              <a:ext uri="{FF2B5EF4-FFF2-40B4-BE49-F238E27FC236}">
                <a16:creationId xmlns:a16="http://schemas.microsoft.com/office/drawing/2014/main" id="{399F19A5-DB55-4734-8A82-6C85722F42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68" r="-2" b="21846"/>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https://www.dendroapp.frec.vt.edu/VT_Assets/Fact_Sheets/images/Diospyros%20virginiana/leaf1.jpg">
            <a:extLst>
              <a:ext uri="{FF2B5EF4-FFF2-40B4-BE49-F238E27FC236}">
                <a16:creationId xmlns:a16="http://schemas.microsoft.com/office/drawing/2014/main" id="{093649AB-DDDA-4D16-8465-2237FFA64C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28" r="1" b="15594"/>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https://www.dendroapp.frec.vt.edu/VT_Assets/Fact_Sheets/images/Diospyros%20virginiana/bark1.jpg">
            <a:extLst>
              <a:ext uri="{FF2B5EF4-FFF2-40B4-BE49-F238E27FC236}">
                <a16:creationId xmlns:a16="http://schemas.microsoft.com/office/drawing/2014/main" id="{35FA784E-69E0-4FD9-985F-FAF42D3F89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7" r="8404"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1590B2F-B5C4-4519-8FEF-D58AA2A1A279}"/>
              </a:ext>
            </a:extLst>
          </p:cNvPr>
          <p:cNvSpPr/>
          <p:nvPr/>
        </p:nvSpPr>
        <p:spPr>
          <a:xfrm>
            <a:off x="6523578" y="6191250"/>
            <a:ext cx="6096000" cy="246221"/>
          </a:xfrm>
          <a:prstGeom prst="rect">
            <a:avLst/>
          </a:prstGeom>
        </p:spPr>
        <p:txBody>
          <a:bodyPr>
            <a:spAutoFit/>
          </a:bodyPr>
          <a:lstStyle/>
          <a:p>
            <a:r>
              <a:rPr lang="en-US" sz="1000" dirty="0">
                <a:hlinkClick r:id="rId5"/>
              </a:rPr>
              <a:t>http://dendro.cnre.vt.edu/dendrology/syllabus/factsheet.cfm?ID=29</a:t>
            </a:r>
            <a:endParaRPr lang="en-US" sz="1000" dirty="0"/>
          </a:p>
        </p:txBody>
      </p:sp>
      <p:pic>
        <p:nvPicPr>
          <p:cNvPr id="5122" name="Picture 2" descr="https://www.dendroapp.frec.vt.edu/VT_Assets/Fact_Sheets/images/Diospyros%20virginiana/fruit1.jpg">
            <a:extLst>
              <a:ext uri="{FF2B5EF4-FFF2-40B4-BE49-F238E27FC236}">
                <a16:creationId xmlns:a16="http://schemas.microsoft.com/office/drawing/2014/main" id="{5DE52FB4-D6DF-4855-858C-0C9B6F002C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984" y="1357731"/>
            <a:ext cx="1025448" cy="154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31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D7E3B-244D-4581-A0E7-66F49E546859}"/>
              </a:ext>
            </a:extLst>
          </p:cNvPr>
          <p:cNvSpPr>
            <a:spLocks noGrp="1"/>
          </p:cNvSpPr>
          <p:nvPr>
            <p:ph type="title"/>
          </p:nvPr>
        </p:nvSpPr>
        <p:spPr>
          <a:xfrm>
            <a:off x="649224" y="645106"/>
            <a:ext cx="5122652" cy="1259894"/>
          </a:xfrm>
        </p:spPr>
        <p:txBody>
          <a:bodyPr>
            <a:normAutofit/>
          </a:bodyPr>
          <a:lstStyle/>
          <a:p>
            <a:r>
              <a:rPr lang="en-US" dirty="0"/>
              <a:t>Elaeagnus </a:t>
            </a:r>
            <a:r>
              <a:rPr lang="en-US" dirty="0" err="1"/>
              <a:t>umbellata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CCCE35B-84BD-4E05-B36F-F0D5A9BA41AE}"/>
              </a:ext>
            </a:extLst>
          </p:cNvPr>
          <p:cNvSpPr>
            <a:spLocks noGrp="1"/>
          </p:cNvSpPr>
          <p:nvPr>
            <p:ph idx="1"/>
          </p:nvPr>
        </p:nvSpPr>
        <p:spPr>
          <a:xfrm>
            <a:off x="649225" y="2133600"/>
            <a:ext cx="5122652" cy="3759253"/>
          </a:xfrm>
        </p:spPr>
        <p:txBody>
          <a:bodyPr>
            <a:normAutofit/>
          </a:bodyPr>
          <a:lstStyle/>
          <a:p>
            <a:pPr marL="0" indent="0">
              <a:buNone/>
            </a:pPr>
            <a:r>
              <a:rPr lang="en-US" dirty="0"/>
              <a:t>Autumn-olive</a:t>
            </a:r>
          </a:p>
          <a:p>
            <a:endParaRPr lang="en-US" b="1" dirty="0"/>
          </a:p>
          <a:p>
            <a:r>
              <a:rPr lang="en-US" dirty="0"/>
              <a:t>Invasive</a:t>
            </a:r>
          </a:p>
          <a:p>
            <a:r>
              <a:rPr lang="en-US" b="1" dirty="0"/>
              <a:t>Shiny, silvery on undersides </a:t>
            </a:r>
            <a:r>
              <a:rPr lang="en-US" dirty="0"/>
              <a:t>of leaves, pale green on top</a:t>
            </a:r>
          </a:p>
          <a:p>
            <a:r>
              <a:rPr lang="en-US" dirty="0"/>
              <a:t>Grows as shrub to small tree, and can take over area</a:t>
            </a:r>
          </a:p>
          <a:p>
            <a:r>
              <a:rPr lang="en-US" dirty="0"/>
              <a:t>Originally planted at SCBI for erosion control on hillsides</a:t>
            </a:r>
          </a:p>
        </p:txBody>
      </p:sp>
      <p:pic>
        <p:nvPicPr>
          <p:cNvPr id="32770" name="Picture 2" descr="https://www.dendroapp.frec.vt.edu/VT_Assets/Fact_Sheets/images/Elaeagnus%20umbellata/leaf1.jpg">
            <a:extLst>
              <a:ext uri="{FF2B5EF4-FFF2-40B4-BE49-F238E27FC236}">
                <a16:creationId xmlns:a16="http://schemas.microsoft.com/office/drawing/2014/main" id="{733B7BEB-7028-44C1-AE79-8088FFA8FF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3496"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F35824-0D80-41B0-B710-998C864D5DDE}"/>
              </a:ext>
            </a:extLst>
          </p:cNvPr>
          <p:cNvSpPr/>
          <p:nvPr/>
        </p:nvSpPr>
        <p:spPr>
          <a:xfrm>
            <a:off x="7033496" y="6212894"/>
            <a:ext cx="6096000" cy="246221"/>
          </a:xfrm>
          <a:prstGeom prst="rect">
            <a:avLst/>
          </a:prstGeom>
        </p:spPr>
        <p:txBody>
          <a:bodyPr>
            <a:spAutoFit/>
          </a:bodyPr>
          <a:lstStyle/>
          <a:p>
            <a:r>
              <a:rPr lang="en-US" sz="1000" dirty="0">
                <a:hlinkClick r:id="rId3"/>
              </a:rPr>
              <a:t>http://dendro.cnre.vt.edu/dendrology/syllabus/factsheet.cfm?ID=269</a:t>
            </a:r>
            <a:endParaRPr lang="en-US" sz="1000" dirty="0"/>
          </a:p>
        </p:txBody>
      </p:sp>
    </p:spTree>
    <p:extLst>
      <p:ext uri="{BB962C8B-B14F-4D97-AF65-F5344CB8AC3E}">
        <p14:creationId xmlns:p14="http://schemas.microsoft.com/office/powerpoint/2010/main" val="16515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E1CE8-8481-477A-96B8-75A0995ADDF3}"/>
              </a:ext>
            </a:extLst>
          </p:cNvPr>
          <p:cNvSpPr>
            <a:spLocks noGrp="1"/>
          </p:cNvSpPr>
          <p:nvPr>
            <p:ph type="title"/>
          </p:nvPr>
        </p:nvSpPr>
        <p:spPr>
          <a:xfrm>
            <a:off x="649224" y="645106"/>
            <a:ext cx="5122652" cy="1259894"/>
          </a:xfrm>
        </p:spPr>
        <p:txBody>
          <a:bodyPr>
            <a:normAutofit/>
          </a:bodyPr>
          <a:lstStyle/>
          <a:p>
            <a:r>
              <a:rPr lang="en-US" dirty="0"/>
              <a:t>Euonymus </a:t>
            </a:r>
            <a:r>
              <a:rPr lang="en-US" dirty="0" err="1"/>
              <a:t>alatus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6090D6C-1FF9-4992-AF29-A17007AD270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Winged euonymus</a:t>
            </a:r>
          </a:p>
          <a:p>
            <a:endParaRPr lang="en-US" dirty="0"/>
          </a:p>
          <a:p>
            <a:r>
              <a:rPr lang="en-US" dirty="0"/>
              <a:t>Invasive</a:t>
            </a:r>
          </a:p>
          <a:p>
            <a:r>
              <a:rPr lang="en-US" dirty="0"/>
              <a:t>Brilliant red fall color</a:t>
            </a:r>
          </a:p>
          <a:p>
            <a:r>
              <a:rPr lang="en-US" dirty="0"/>
              <a:t>Stems grow in tight bunches</a:t>
            </a:r>
          </a:p>
          <a:p>
            <a:pPr lvl="1"/>
            <a:r>
              <a:rPr lang="en-US" dirty="0"/>
              <a:t>New growth can look like it has thorns</a:t>
            </a:r>
          </a:p>
          <a:p>
            <a:r>
              <a:rPr lang="en-US" dirty="0"/>
              <a:t>Compound leaves, finely serrated</a:t>
            </a:r>
          </a:p>
          <a:p>
            <a:pPr lvl="1"/>
            <a:r>
              <a:rPr lang="en-US" b="1" dirty="0"/>
              <a:t>Opposite compound, and opposite leaflets</a:t>
            </a:r>
          </a:p>
          <a:p>
            <a:pPr lvl="1"/>
            <a:r>
              <a:rPr lang="en-US" dirty="0"/>
              <a:t>Glossy, almost feels oily below</a:t>
            </a:r>
          </a:p>
          <a:p>
            <a:pPr lvl="1"/>
            <a:r>
              <a:rPr lang="en-US" dirty="0"/>
              <a:t>Prominent midvein, otherwise other veins not seen well</a:t>
            </a:r>
          </a:p>
          <a:p>
            <a:pPr lvl="1"/>
            <a:r>
              <a:rPr lang="en-US" dirty="0"/>
              <a:t>Conspicuous wings on twigs</a:t>
            </a:r>
          </a:p>
        </p:txBody>
      </p:sp>
      <p:pic>
        <p:nvPicPr>
          <p:cNvPr id="31746" name="Picture 2" descr="https://www.dendroapp.frec.vt.edu/VT_Assets/Fact_Sheets/images/Euonymus%20alatus/leaf1.jpg">
            <a:extLst>
              <a:ext uri="{FF2B5EF4-FFF2-40B4-BE49-F238E27FC236}">
                <a16:creationId xmlns:a16="http://schemas.microsoft.com/office/drawing/2014/main" id="{8024A4F5-530B-45FD-B5FF-3502ED9ED5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1936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8" name="Picture 4" descr="https://www.dendroapp.frec.vt.edu/VT_Assets/Fact_Sheets/images/Euonymus%20alatus/fruit1.jpg">
            <a:extLst>
              <a:ext uri="{FF2B5EF4-FFF2-40B4-BE49-F238E27FC236}">
                <a16:creationId xmlns:a16="http://schemas.microsoft.com/office/drawing/2014/main" id="{84C76090-E84F-411D-95D3-FA4B8F7AD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923" y="976519"/>
            <a:ext cx="1524274" cy="2292460"/>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https://www.dendroapp.frec.vt.edu/VT_Assets/Fact_Sheets/images/Euonymus%20alatus/flower1.jpg">
            <a:extLst>
              <a:ext uri="{FF2B5EF4-FFF2-40B4-BE49-F238E27FC236}">
                <a16:creationId xmlns:a16="http://schemas.microsoft.com/office/drawing/2014/main" id="{67479D83-57D4-4944-9600-88DDC03A2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595" y="710698"/>
            <a:ext cx="1893448" cy="2870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BA52D4-20B2-4F32-9099-469B4D1B38BA}"/>
              </a:ext>
            </a:extLst>
          </p:cNvPr>
          <p:cNvSpPr/>
          <p:nvPr/>
        </p:nvSpPr>
        <p:spPr>
          <a:xfrm>
            <a:off x="6329172" y="6257644"/>
            <a:ext cx="6096000" cy="246221"/>
          </a:xfrm>
          <a:prstGeom prst="rect">
            <a:avLst/>
          </a:prstGeom>
        </p:spPr>
        <p:txBody>
          <a:bodyPr>
            <a:spAutoFit/>
          </a:bodyPr>
          <a:lstStyle/>
          <a:p>
            <a:r>
              <a:rPr lang="en-US" sz="1000" dirty="0">
                <a:hlinkClick r:id="rId5"/>
              </a:rPr>
              <a:t>http://dendro.cnre.vt.edu/dendrology/syllabus/factsheet.cfm?ID=282</a:t>
            </a:r>
            <a:endParaRPr lang="en-US" sz="1000" dirty="0"/>
          </a:p>
        </p:txBody>
      </p:sp>
      <p:pic>
        <p:nvPicPr>
          <p:cNvPr id="31752" name="Picture 8" descr="https://www.dendroapp.frec.vt.edu/VT_Assets/Fact_Sheets/images/Euonymus%20alatus/twig1.jpg">
            <a:extLst>
              <a:ext uri="{FF2B5EF4-FFF2-40B4-BE49-F238E27FC236}">
                <a16:creationId xmlns:a16="http://schemas.microsoft.com/office/drawing/2014/main" id="{71B892C6-BE0C-496B-88C5-000C02831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267" y="3782787"/>
            <a:ext cx="1524275" cy="2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36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53E43-72AE-4C51-9CA5-0087179DC5EE}"/>
              </a:ext>
            </a:extLst>
          </p:cNvPr>
          <p:cNvSpPr>
            <a:spLocks noGrp="1"/>
          </p:cNvSpPr>
          <p:nvPr>
            <p:ph type="title"/>
          </p:nvPr>
        </p:nvSpPr>
        <p:spPr>
          <a:xfrm>
            <a:off x="649224" y="645106"/>
            <a:ext cx="5122652" cy="1259894"/>
          </a:xfrm>
        </p:spPr>
        <p:txBody>
          <a:bodyPr>
            <a:normAutofit/>
          </a:bodyPr>
          <a:lstStyle/>
          <a:p>
            <a:r>
              <a:rPr lang="en-US" dirty="0"/>
              <a:t>Fagus </a:t>
            </a:r>
            <a:r>
              <a:rPr lang="en-US" dirty="0" err="1"/>
              <a:t>grandifolia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E7E15F-19FE-4C11-8783-B59EABD3D1D0}"/>
              </a:ext>
            </a:extLst>
          </p:cNvPr>
          <p:cNvSpPr>
            <a:spLocks noGrp="1"/>
          </p:cNvSpPr>
          <p:nvPr>
            <p:ph idx="1"/>
          </p:nvPr>
        </p:nvSpPr>
        <p:spPr>
          <a:xfrm>
            <a:off x="649225" y="2133600"/>
            <a:ext cx="5122652" cy="3759253"/>
          </a:xfrm>
        </p:spPr>
        <p:txBody>
          <a:bodyPr>
            <a:normAutofit/>
          </a:bodyPr>
          <a:lstStyle/>
          <a:p>
            <a:pPr marL="0" indent="0">
              <a:buNone/>
            </a:pPr>
            <a:r>
              <a:rPr lang="en-US" dirty="0"/>
              <a:t>American beech</a:t>
            </a:r>
          </a:p>
          <a:p>
            <a:endParaRPr lang="en-US" dirty="0"/>
          </a:p>
          <a:p>
            <a:r>
              <a:rPr lang="en-US" b="1" dirty="0"/>
              <a:t>Bark is smooth, thin, grey</a:t>
            </a:r>
          </a:p>
          <a:p>
            <a:r>
              <a:rPr lang="en-US" dirty="0"/>
              <a:t>Alternate, each vein ending in sharp, distinct tooth</a:t>
            </a:r>
          </a:p>
          <a:p>
            <a:pPr lvl="1"/>
            <a:r>
              <a:rPr lang="en-US" b="1" dirty="0"/>
              <a:t>Waxy, shiny green above</a:t>
            </a:r>
            <a:r>
              <a:rPr lang="en-US" dirty="0"/>
              <a:t>, slightly paler below</a:t>
            </a:r>
          </a:p>
          <a:p>
            <a:pPr lvl="1"/>
            <a:r>
              <a:rPr lang="en-US" dirty="0"/>
              <a:t>Browned leaves will often persist through winter</a:t>
            </a:r>
          </a:p>
        </p:txBody>
      </p:sp>
      <p:pic>
        <p:nvPicPr>
          <p:cNvPr id="30722" name="Picture 2" descr="https://www.dendroapp.frec.vt.edu/VT_Assets/Fact_Sheets/images/Fagus%20grandifolia/leaf1.jpg">
            <a:extLst>
              <a:ext uri="{FF2B5EF4-FFF2-40B4-BE49-F238E27FC236}">
                <a16:creationId xmlns:a16="http://schemas.microsoft.com/office/drawing/2014/main" id="{0062E159-DDE4-4CD7-8A16-901EEDFA45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5302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descr="https://www.dendroapp.frec.vt.edu/VT_Assets/Fact_Sheets/images/Fagus%20grandifolia/bark1.jpg">
            <a:extLst>
              <a:ext uri="{FF2B5EF4-FFF2-40B4-BE49-F238E27FC236}">
                <a16:creationId xmlns:a16="http://schemas.microsoft.com/office/drawing/2014/main" id="{12AEF59D-6093-4D4F-AFC3-DA4F231EA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665" y="1370257"/>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016131-83AF-4665-A526-5352168CAB47}"/>
              </a:ext>
            </a:extLst>
          </p:cNvPr>
          <p:cNvSpPr/>
          <p:nvPr/>
        </p:nvSpPr>
        <p:spPr>
          <a:xfrm>
            <a:off x="6523578" y="6212894"/>
            <a:ext cx="6096000" cy="246221"/>
          </a:xfrm>
          <a:prstGeom prst="rect">
            <a:avLst/>
          </a:prstGeom>
        </p:spPr>
        <p:txBody>
          <a:bodyPr>
            <a:spAutoFit/>
          </a:bodyPr>
          <a:lstStyle/>
          <a:p>
            <a:r>
              <a:rPr lang="en-US" sz="1000" dirty="0">
                <a:hlinkClick r:id="rId4"/>
              </a:rPr>
              <a:t>http://dendro.cnre.vt.edu/dendrology/syllabus/factsheet.cfm?ID=47</a:t>
            </a:r>
            <a:endParaRPr lang="en-US" sz="1000" dirty="0"/>
          </a:p>
        </p:txBody>
      </p:sp>
    </p:spTree>
    <p:extLst>
      <p:ext uri="{BB962C8B-B14F-4D97-AF65-F5344CB8AC3E}">
        <p14:creationId xmlns:p14="http://schemas.microsoft.com/office/powerpoint/2010/main" val="3957214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8C934-5991-4255-9A76-2C4DE64A1F64}"/>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1B70460-3E7B-41D0-8830-FAF6ABCCC68B}"/>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a:t>White ash</a:t>
            </a:r>
          </a:p>
          <a:p>
            <a:pPr>
              <a:lnSpc>
                <a:spcPct val="90000"/>
              </a:lnSpc>
            </a:pPr>
            <a:endParaRPr lang="en-US" sz="1700" b="1"/>
          </a:p>
          <a:p>
            <a:pPr>
              <a:lnSpc>
                <a:spcPct val="90000"/>
              </a:lnSpc>
            </a:pPr>
            <a:r>
              <a:rPr lang="en-US" sz="1700" b="1"/>
              <a:t>Longest petioles </a:t>
            </a:r>
            <a:r>
              <a:rPr lang="en-US" sz="1700"/>
              <a:t>of the three Fraxinus we have in plot</a:t>
            </a:r>
          </a:p>
          <a:p>
            <a:pPr>
              <a:lnSpc>
                <a:spcPct val="90000"/>
              </a:lnSpc>
            </a:pPr>
            <a:r>
              <a:rPr lang="en-US" sz="1700"/>
              <a:t>Very circular leaves</a:t>
            </a:r>
          </a:p>
          <a:p>
            <a:pPr lvl="1">
              <a:lnSpc>
                <a:spcPct val="90000"/>
              </a:lnSpc>
            </a:pPr>
            <a:r>
              <a:rPr lang="en-US" sz="1700"/>
              <a:t>Whitened undersides</a:t>
            </a:r>
          </a:p>
          <a:p>
            <a:pPr lvl="1">
              <a:lnSpc>
                <a:spcPct val="90000"/>
              </a:lnSpc>
            </a:pPr>
            <a:r>
              <a:rPr lang="en-US" sz="1700"/>
              <a:t>Slightly hairy</a:t>
            </a:r>
          </a:p>
          <a:p>
            <a:pPr>
              <a:lnSpc>
                <a:spcPct val="90000"/>
              </a:lnSpc>
            </a:pPr>
            <a:r>
              <a:rPr lang="en-US" sz="1700"/>
              <a:t>Rich purplish or reddish-brown fall color</a:t>
            </a:r>
          </a:p>
          <a:p>
            <a:pPr>
              <a:lnSpc>
                <a:spcPct val="90000"/>
              </a:lnSpc>
            </a:pPr>
            <a:endParaRPr lang="en-US" sz="1700"/>
          </a:p>
          <a:p>
            <a:pPr>
              <a:lnSpc>
                <a:spcPct val="90000"/>
              </a:lnSpc>
            </a:pPr>
            <a:r>
              <a:rPr lang="en-US" sz="1700">
                <a:hlinkClick r:id="rId2"/>
              </a:rPr>
              <a:t>http://www.uwgb.edu/biodiversity/herbarium/trees/fraxinus_comparison01.htm</a:t>
            </a:r>
            <a:endParaRPr lang="en-US" sz="1700"/>
          </a:p>
        </p:txBody>
      </p:sp>
      <p:pic>
        <p:nvPicPr>
          <p:cNvPr id="29698" name="Picture 2" descr="https://www.dendroapp.frec.vt.edu/VT_Assets/Fact_Sheets/images/Fraxinus%20americana/leaf1.jpg">
            <a:extLst>
              <a:ext uri="{FF2B5EF4-FFF2-40B4-BE49-F238E27FC236}">
                <a16:creationId xmlns:a16="http://schemas.microsoft.com/office/drawing/2014/main" id="{D396FE84-6FF5-48BA-9F1E-837CA2192A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90636" y="645106"/>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0" name="Picture 4" descr="https://www.dendroapp.frec.vt.edu/VT_Assets/Fact_Sheets/images/Fraxinus%20americana/twig1.jpg">
            <a:extLst>
              <a:ext uri="{FF2B5EF4-FFF2-40B4-BE49-F238E27FC236}">
                <a16:creationId xmlns:a16="http://schemas.microsoft.com/office/drawing/2014/main" id="{6420FBA9-AC29-41E4-A91F-E25B8E597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57" y="2060404"/>
            <a:ext cx="2101218" cy="2818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C6AA14-83D6-461C-A8A8-C72A884E471B}"/>
              </a:ext>
            </a:extLst>
          </p:cNvPr>
          <p:cNvSpPr/>
          <p:nvPr/>
        </p:nvSpPr>
        <p:spPr>
          <a:xfrm>
            <a:off x="6872726" y="6126831"/>
            <a:ext cx="6096000" cy="246221"/>
          </a:xfrm>
          <a:prstGeom prst="rect">
            <a:avLst/>
          </a:prstGeom>
        </p:spPr>
        <p:txBody>
          <a:bodyPr>
            <a:spAutoFit/>
          </a:bodyPr>
          <a:lstStyle/>
          <a:p>
            <a:r>
              <a:rPr lang="en-US" sz="1000" dirty="0">
                <a:hlinkClick r:id="rId5"/>
              </a:rPr>
              <a:t>http://dendro.cnre.vt.edu/dendrology/syllabus/factsheet.cfm?ID=46</a:t>
            </a:r>
            <a:endParaRPr lang="en-US" sz="1000" dirty="0"/>
          </a:p>
        </p:txBody>
      </p:sp>
    </p:spTree>
    <p:extLst>
      <p:ext uri="{BB962C8B-B14F-4D97-AF65-F5344CB8AC3E}">
        <p14:creationId xmlns:p14="http://schemas.microsoft.com/office/powerpoint/2010/main" val="2767717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ACD38-6C8D-4634-AFCE-26EB9A328210}"/>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nigra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5D1E2E-E7C8-46A8-8139-53D215B4917D}"/>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dirty="0"/>
              <a:t>Black ash</a:t>
            </a:r>
            <a:endParaRPr lang="en-US"/>
          </a:p>
          <a:p>
            <a:pPr>
              <a:lnSpc>
                <a:spcPct val="90000"/>
              </a:lnSpc>
            </a:pPr>
            <a:endParaRPr lang="en-US"/>
          </a:p>
          <a:p>
            <a:pPr>
              <a:lnSpc>
                <a:spcPct val="90000"/>
              </a:lnSpc>
            </a:pPr>
            <a:r>
              <a:rPr lang="en-US" b="1" dirty="0"/>
              <a:t>NO petioles (sessile)</a:t>
            </a:r>
            <a:endParaRPr lang="en-US" b="1"/>
          </a:p>
          <a:p>
            <a:pPr lvl="1">
              <a:lnSpc>
                <a:spcPct val="90000"/>
              </a:lnSpc>
            </a:pPr>
            <a:r>
              <a:rPr lang="en-US" dirty="0"/>
              <a:t>More pinnate leaves than F. </a:t>
            </a:r>
            <a:r>
              <a:rPr lang="en-US" dirty="0" err="1"/>
              <a:t>americana</a:t>
            </a:r>
            <a:endParaRPr lang="en-US"/>
          </a:p>
          <a:p>
            <a:pPr>
              <a:lnSpc>
                <a:spcPct val="90000"/>
              </a:lnSpc>
            </a:pPr>
            <a:r>
              <a:rPr lang="en-US" dirty="0"/>
              <a:t>No whitened underside</a:t>
            </a:r>
            <a:endParaRPr lang="en-US"/>
          </a:p>
          <a:p>
            <a:pPr>
              <a:lnSpc>
                <a:spcPct val="90000"/>
              </a:lnSpc>
            </a:pPr>
            <a:r>
              <a:rPr lang="en-US" dirty="0"/>
              <a:t>Mostly restricted to wetter sites</a:t>
            </a:r>
            <a:endParaRPr lang="en-US"/>
          </a:p>
          <a:p>
            <a:pPr>
              <a:lnSpc>
                <a:spcPct val="90000"/>
              </a:lnSpc>
            </a:pPr>
            <a:r>
              <a:rPr lang="en-US" dirty="0"/>
              <a:t>Mostly yellow fall color</a:t>
            </a:r>
            <a:endParaRPr lang="en-US"/>
          </a:p>
          <a:p>
            <a:pPr>
              <a:lnSpc>
                <a:spcPct val="90000"/>
              </a:lnSpc>
            </a:pPr>
            <a:endParaRPr lang="en-US"/>
          </a:p>
          <a:p>
            <a:pPr>
              <a:lnSpc>
                <a:spcPct val="90000"/>
              </a:lnSpc>
            </a:pPr>
            <a:r>
              <a:rPr lang="en-US" dirty="0">
                <a:hlinkClick r:id="rId2"/>
              </a:rPr>
              <a:t>http://www.uwgb.edu/biodiversity/herbarium/trees/fraxinus_comparison01.htm</a:t>
            </a:r>
            <a:endParaRPr lang="en-US"/>
          </a:p>
        </p:txBody>
      </p:sp>
      <p:pic>
        <p:nvPicPr>
          <p:cNvPr id="28674" name="Picture 2" descr="https://www.dendroapp.frec.vt.edu/VT_Assets/Fact_Sheets/images/Fraxinus%20nigra/leaf1.jpg">
            <a:extLst>
              <a:ext uri="{FF2B5EF4-FFF2-40B4-BE49-F238E27FC236}">
                <a16:creationId xmlns:a16="http://schemas.microsoft.com/office/drawing/2014/main" id="{BA009F41-86B0-4600-8E9E-913EABC8F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82531"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6" name="Picture 4" descr="https://www.dendroapp.frec.vt.edu/VT_Assets/Fact_Sheets/images/Fraxinus%20nigra/twig1.jpg">
            <a:extLst>
              <a:ext uri="{FF2B5EF4-FFF2-40B4-BE49-F238E27FC236}">
                <a16:creationId xmlns:a16="http://schemas.microsoft.com/office/drawing/2014/main" id="{18F3D7EF-3193-40DB-8E39-A68ED9B7C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520" y="1197776"/>
            <a:ext cx="2333625"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B78F61-700B-42CA-ACC6-82C35F3E3F69}"/>
              </a:ext>
            </a:extLst>
          </p:cNvPr>
          <p:cNvSpPr/>
          <p:nvPr/>
        </p:nvSpPr>
        <p:spPr>
          <a:xfrm>
            <a:off x="6329172" y="6265473"/>
            <a:ext cx="6096000" cy="246221"/>
          </a:xfrm>
          <a:prstGeom prst="rect">
            <a:avLst/>
          </a:prstGeom>
        </p:spPr>
        <p:txBody>
          <a:bodyPr>
            <a:spAutoFit/>
          </a:bodyPr>
          <a:lstStyle/>
          <a:p>
            <a:r>
              <a:rPr lang="en-US" sz="1000" dirty="0">
                <a:hlinkClick r:id="rId5"/>
              </a:rPr>
              <a:t>http://dendro.cnre.vt.edu/dendrology/syllabus/factsheet.cfm?ID=173</a:t>
            </a:r>
            <a:endParaRPr lang="en-US" sz="1000" dirty="0"/>
          </a:p>
        </p:txBody>
      </p:sp>
    </p:spTree>
    <p:extLst>
      <p:ext uri="{BB962C8B-B14F-4D97-AF65-F5344CB8AC3E}">
        <p14:creationId xmlns:p14="http://schemas.microsoft.com/office/powerpoint/2010/main" val="3747643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6CF2D-78D0-4B04-8431-73EB6B199A89}"/>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pennsylvanica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0E0F35-2D8A-4BA3-9765-341DA0A897CC}"/>
              </a:ext>
            </a:extLst>
          </p:cNvPr>
          <p:cNvSpPr>
            <a:spLocks noGrp="1"/>
          </p:cNvSpPr>
          <p:nvPr>
            <p:ph idx="1"/>
          </p:nvPr>
        </p:nvSpPr>
        <p:spPr>
          <a:xfrm>
            <a:off x="649225" y="2133600"/>
            <a:ext cx="5122652" cy="3759253"/>
          </a:xfrm>
        </p:spPr>
        <p:txBody>
          <a:bodyPr>
            <a:normAutofit/>
          </a:bodyPr>
          <a:lstStyle/>
          <a:p>
            <a:r>
              <a:rPr lang="en-US" dirty="0"/>
              <a:t>Green ash</a:t>
            </a:r>
          </a:p>
          <a:p>
            <a:endParaRPr lang="en-US" b="1" dirty="0"/>
          </a:p>
          <a:p>
            <a:r>
              <a:rPr lang="en-US" b="1" dirty="0"/>
              <a:t>Barely has a petiole</a:t>
            </a:r>
          </a:p>
          <a:p>
            <a:r>
              <a:rPr lang="en-US" dirty="0"/>
              <a:t>Not really whitened underside</a:t>
            </a:r>
          </a:p>
          <a:p>
            <a:r>
              <a:rPr lang="en-US" dirty="0"/>
              <a:t>Mostly yellow fall color</a:t>
            </a:r>
          </a:p>
          <a:p>
            <a:endParaRPr lang="en-US" dirty="0"/>
          </a:p>
          <a:p>
            <a:r>
              <a:rPr lang="en-US" dirty="0">
                <a:hlinkClick r:id="rId2"/>
              </a:rPr>
              <a:t>http://www.uwgb.edu/biodiversity/herbarium/trees/fraxinus_comparison01.htm</a:t>
            </a:r>
            <a:endParaRPr lang="en-US" dirty="0"/>
          </a:p>
        </p:txBody>
      </p:sp>
      <p:pic>
        <p:nvPicPr>
          <p:cNvPr id="27650" name="Picture 2" descr="https://www.dendroapp.frec.vt.edu/VT_Assets/Fact_Sheets/images/Fraxinus%20pennsylvanica/leaf1.jpg">
            <a:extLst>
              <a:ext uri="{FF2B5EF4-FFF2-40B4-BE49-F238E27FC236}">
                <a16:creationId xmlns:a16="http://schemas.microsoft.com/office/drawing/2014/main" id="{153681C0-28A5-47A7-AEB7-B502F9B9C6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5876" y="683992"/>
            <a:ext cx="359470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4" name="Picture 6" descr="https://www.dendroapp.frec.vt.edu/VT_Assets/Fact_Sheets/images/Fraxinus%20pennsylvanica/twig1.jpg">
            <a:extLst>
              <a:ext uri="{FF2B5EF4-FFF2-40B4-BE49-F238E27FC236}">
                <a16:creationId xmlns:a16="http://schemas.microsoft.com/office/drawing/2014/main" id="{A13790C5-4684-4DB6-B497-08298B55F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070" y="812579"/>
            <a:ext cx="2400300" cy="3476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46AF88-BEFA-4E73-A34B-A7ECAD85325F}"/>
              </a:ext>
            </a:extLst>
          </p:cNvPr>
          <p:cNvSpPr/>
          <p:nvPr/>
        </p:nvSpPr>
        <p:spPr>
          <a:xfrm>
            <a:off x="5475595" y="6061223"/>
            <a:ext cx="6096000" cy="400110"/>
          </a:xfrm>
          <a:prstGeom prst="rect">
            <a:avLst/>
          </a:prstGeom>
        </p:spPr>
        <p:txBody>
          <a:bodyPr>
            <a:spAutoFit/>
          </a:bodyPr>
          <a:lstStyle/>
          <a:p>
            <a:r>
              <a:rPr lang="en-US" sz="1000" dirty="0">
                <a:hlinkClick r:id="rId5"/>
              </a:rPr>
              <a:t>https://www.dendroapp.frec.vt.edu/VT_Assets/Fact_Sheets/images/Fraxinus%20pennsylvanica/twig1.jpg</a:t>
            </a:r>
            <a:endParaRPr lang="en-US" sz="1000" dirty="0"/>
          </a:p>
        </p:txBody>
      </p:sp>
    </p:spTree>
    <p:extLst>
      <p:ext uri="{BB962C8B-B14F-4D97-AF65-F5344CB8AC3E}">
        <p14:creationId xmlns:p14="http://schemas.microsoft.com/office/powerpoint/2010/main" val="2755803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41DC8-C242-4993-9075-7B6654A99CEA}"/>
              </a:ext>
            </a:extLst>
          </p:cNvPr>
          <p:cNvSpPr>
            <a:spLocks noGrp="1"/>
          </p:cNvSpPr>
          <p:nvPr>
            <p:ph type="title"/>
          </p:nvPr>
        </p:nvSpPr>
        <p:spPr>
          <a:xfrm>
            <a:off x="649224" y="645106"/>
            <a:ext cx="5122652" cy="1259894"/>
          </a:xfrm>
        </p:spPr>
        <p:txBody>
          <a:bodyPr>
            <a:normAutofit/>
          </a:bodyPr>
          <a:lstStyle/>
          <a:p>
            <a:r>
              <a:rPr lang="en-US" dirty="0"/>
              <a:t>Acer </a:t>
            </a:r>
            <a:r>
              <a:rPr lang="en-US" dirty="0" err="1"/>
              <a:t>platanoides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B0AFE72-89DF-4A5B-BF56-AFEE96188451}"/>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Norway maple</a:t>
            </a:r>
          </a:p>
          <a:p>
            <a:endParaRPr lang="en-US" dirty="0"/>
          </a:p>
          <a:p>
            <a:r>
              <a:rPr lang="en-US" dirty="0"/>
              <a:t>Invasive</a:t>
            </a:r>
          </a:p>
          <a:p>
            <a:r>
              <a:rPr lang="en-US" dirty="0"/>
              <a:t>Bark shallowly furrowed (older)</a:t>
            </a:r>
          </a:p>
          <a:p>
            <a:r>
              <a:rPr lang="en-US" dirty="0"/>
              <a:t>Buds are green, but mature purple</a:t>
            </a:r>
          </a:p>
          <a:p>
            <a:r>
              <a:rPr lang="en-US" dirty="0"/>
              <a:t>Fruit = wide divergent, winged samara, bright yellow-green</a:t>
            </a:r>
          </a:p>
          <a:p>
            <a:r>
              <a:rPr lang="en-US" b="1" dirty="0"/>
              <a:t>Leaves are obnoxiously maple</a:t>
            </a:r>
          </a:p>
          <a:p>
            <a:pPr lvl="1"/>
            <a:r>
              <a:rPr lang="en-US" dirty="0"/>
              <a:t>Much more pointed than A. rubrum</a:t>
            </a:r>
          </a:p>
          <a:p>
            <a:pPr lvl="1"/>
            <a:r>
              <a:rPr lang="en-US" b="1" dirty="0"/>
              <a:t>Palmate, 5-7 lobes</a:t>
            </a:r>
          </a:p>
          <a:p>
            <a:pPr lvl="1"/>
            <a:r>
              <a:rPr lang="en-US" b="1" dirty="0"/>
              <a:t>Milky sap from petiole when detached</a:t>
            </a:r>
          </a:p>
          <a:p>
            <a:pPr lvl="1"/>
            <a:r>
              <a:rPr lang="en-US" dirty="0"/>
              <a:t>Can also be purple (cultivar)</a:t>
            </a:r>
          </a:p>
        </p:txBody>
      </p:sp>
      <p:pic>
        <p:nvPicPr>
          <p:cNvPr id="3074" name="Picture 2" descr="https://www.dendroapp.frec.vt.edu/VT_Assets/Fact_Sheets/images/Acer%20platanoides/leaf1.jpg">
            <a:extLst>
              <a:ext uri="{FF2B5EF4-FFF2-40B4-BE49-F238E27FC236}">
                <a16:creationId xmlns:a16="http://schemas.microsoft.com/office/drawing/2014/main" id="{9C021127-DBC8-409C-A5BE-3B9F2DCC94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05860" y="301400"/>
            <a:ext cx="2757971" cy="3925938"/>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Acer%20platanoides/fruit1.jpg">
            <a:extLst>
              <a:ext uri="{FF2B5EF4-FFF2-40B4-BE49-F238E27FC236}">
                <a16:creationId xmlns:a16="http://schemas.microsoft.com/office/drawing/2014/main" id="{2D522419-46F9-454B-B37C-B076C097A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47" y="476250"/>
            <a:ext cx="2400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Acer%20platanoides/twig1.jpg">
            <a:extLst>
              <a:ext uri="{FF2B5EF4-FFF2-40B4-BE49-F238E27FC236}">
                <a16:creationId xmlns:a16="http://schemas.microsoft.com/office/drawing/2014/main" id="{59F45942-C2E9-4A19-8D44-DB44DCD5C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832" y="3562350"/>
            <a:ext cx="1538116" cy="287308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dendroapp.frec.vt.edu/VT_Assets/Fact_Sheets/images/Acer%20platanoides/bark1.jpg">
            <a:extLst>
              <a:ext uri="{FF2B5EF4-FFF2-40B4-BE49-F238E27FC236}">
                <a16:creationId xmlns:a16="http://schemas.microsoft.com/office/drawing/2014/main" id="{57FCBFBF-7181-4157-9641-981232A28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596" y="3781966"/>
            <a:ext cx="1728616" cy="25997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2E77988-C23E-47BD-BF64-B6050641EF52}"/>
              </a:ext>
            </a:extLst>
          </p:cNvPr>
          <p:cNvSpPr/>
          <p:nvPr/>
        </p:nvSpPr>
        <p:spPr>
          <a:xfrm>
            <a:off x="7620000" y="6497024"/>
            <a:ext cx="6096000" cy="246221"/>
          </a:xfrm>
          <a:prstGeom prst="rect">
            <a:avLst/>
          </a:prstGeom>
        </p:spPr>
        <p:txBody>
          <a:bodyPr>
            <a:spAutoFit/>
          </a:bodyPr>
          <a:lstStyle/>
          <a:p>
            <a:r>
              <a:rPr lang="en-US" sz="1000" dirty="0">
                <a:hlinkClick r:id="rId6"/>
              </a:rPr>
              <a:t>http://dendro.cnre.vt.edu/dendrology/syllabus/factsheet.cfm?ID=6</a:t>
            </a:r>
            <a:endParaRPr lang="en-US" sz="1000" dirty="0"/>
          </a:p>
        </p:txBody>
      </p:sp>
    </p:spTree>
    <p:extLst>
      <p:ext uri="{BB962C8B-B14F-4D97-AF65-F5344CB8AC3E}">
        <p14:creationId xmlns:p14="http://schemas.microsoft.com/office/powerpoint/2010/main" val="2758721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26215-A340-44FE-95DD-E233F47F2F6F}"/>
              </a:ext>
            </a:extLst>
          </p:cNvPr>
          <p:cNvSpPr>
            <a:spLocks noGrp="1"/>
          </p:cNvSpPr>
          <p:nvPr>
            <p:ph type="title"/>
          </p:nvPr>
        </p:nvSpPr>
        <p:spPr>
          <a:xfrm>
            <a:off x="649224" y="645106"/>
            <a:ext cx="5122652" cy="1259894"/>
          </a:xfrm>
        </p:spPr>
        <p:txBody>
          <a:bodyPr>
            <a:normAutofit/>
          </a:bodyPr>
          <a:lstStyle/>
          <a:p>
            <a:r>
              <a:rPr lang="en-US" dirty="0" err="1"/>
              <a:t>Hamamelis</a:t>
            </a:r>
            <a:r>
              <a:rPr lang="en-US" dirty="0"/>
              <a:t>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8BB8E04-3AAF-4927-9063-42C560C34972}"/>
              </a:ext>
            </a:extLst>
          </p:cNvPr>
          <p:cNvSpPr>
            <a:spLocks noGrp="1"/>
          </p:cNvSpPr>
          <p:nvPr>
            <p:ph idx="1"/>
          </p:nvPr>
        </p:nvSpPr>
        <p:spPr>
          <a:xfrm>
            <a:off x="649225" y="2133600"/>
            <a:ext cx="5122652" cy="3759253"/>
          </a:xfrm>
        </p:spPr>
        <p:txBody>
          <a:bodyPr>
            <a:normAutofit/>
          </a:bodyPr>
          <a:lstStyle/>
          <a:p>
            <a:pPr marL="0" indent="0">
              <a:buNone/>
            </a:pPr>
            <a:r>
              <a:rPr lang="en-US" dirty="0"/>
              <a:t>Witch-hazel</a:t>
            </a:r>
          </a:p>
          <a:p>
            <a:endParaRPr lang="en-US" dirty="0"/>
          </a:p>
          <a:p>
            <a:r>
              <a:rPr lang="en-US" dirty="0"/>
              <a:t>Fuzzy buds, flimsy yellow flowers</a:t>
            </a:r>
          </a:p>
          <a:p>
            <a:r>
              <a:rPr lang="en-US" dirty="0"/>
              <a:t>Leaves alternate, rounded, with rounded teeth</a:t>
            </a:r>
          </a:p>
          <a:p>
            <a:pPr lvl="1"/>
            <a:r>
              <a:rPr lang="en-US" dirty="0"/>
              <a:t>Lop-sided base</a:t>
            </a:r>
          </a:p>
          <a:p>
            <a:r>
              <a:rPr lang="en-US" dirty="0"/>
              <a:t>Shrub to small tree, multi-trunked</a:t>
            </a:r>
          </a:p>
          <a:p>
            <a:pPr lvl="1"/>
            <a:r>
              <a:rPr lang="en-US" dirty="0"/>
              <a:t>Largest one we saw was &gt;27 stems (in SNP)</a:t>
            </a:r>
          </a:p>
        </p:txBody>
      </p:sp>
      <p:pic>
        <p:nvPicPr>
          <p:cNvPr id="26626" name="Picture 2" descr="https://www.dendroapp.frec.vt.edu/VT_Assets/Fact_Sheets/images/Hamamelis%20virginiana/leaf1.jpg">
            <a:extLst>
              <a:ext uri="{FF2B5EF4-FFF2-40B4-BE49-F238E27FC236}">
                <a16:creationId xmlns:a16="http://schemas.microsoft.com/office/drawing/2014/main" id="{7C660EF3-86B6-48DA-A4F3-EEC5980292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0546" y="645106"/>
            <a:ext cx="354222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ttps://www.dendroapp.frec.vt.edu/VT_Assets/Fact_Sheets/images/Hamamelis%20virginiana/twig1.jpg">
            <a:extLst>
              <a:ext uri="{FF2B5EF4-FFF2-40B4-BE49-F238E27FC236}">
                <a16:creationId xmlns:a16="http://schemas.microsoft.com/office/drawing/2014/main" id="{D71C688D-8CCA-46B1-AEFC-967AEBE5D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718440"/>
            <a:ext cx="1519556" cy="271056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https://www.dendroapp.frec.vt.edu/VT_Assets/Fact_Sheets/images/Hamamelis%20virginiana/flower1.jpg">
            <a:extLst>
              <a:ext uri="{FF2B5EF4-FFF2-40B4-BE49-F238E27FC236}">
                <a16:creationId xmlns:a16="http://schemas.microsoft.com/office/drawing/2014/main" id="{98C4CCBC-4845-4E3C-B468-3D7BE2CCE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501" y="3647496"/>
            <a:ext cx="1754467" cy="2151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50A2C14-F350-4C48-81B7-73DA8998F80A}"/>
              </a:ext>
            </a:extLst>
          </p:cNvPr>
          <p:cNvSpPr/>
          <p:nvPr/>
        </p:nvSpPr>
        <p:spPr>
          <a:xfrm>
            <a:off x="6523578" y="6359261"/>
            <a:ext cx="6096000" cy="246221"/>
          </a:xfrm>
          <a:prstGeom prst="rect">
            <a:avLst/>
          </a:prstGeom>
        </p:spPr>
        <p:txBody>
          <a:bodyPr>
            <a:spAutoFit/>
          </a:bodyPr>
          <a:lstStyle/>
          <a:p>
            <a:r>
              <a:rPr lang="en-US" sz="1000" dirty="0">
                <a:hlinkClick r:id="rId5"/>
              </a:rPr>
              <a:t>http://dendro.cnre.vt.edu/dendrology/syllabus/factsheet.cfm?ID=50</a:t>
            </a:r>
            <a:endParaRPr lang="en-US" sz="1000" dirty="0"/>
          </a:p>
        </p:txBody>
      </p:sp>
    </p:spTree>
    <p:extLst>
      <p:ext uri="{BB962C8B-B14F-4D97-AF65-F5344CB8AC3E}">
        <p14:creationId xmlns:p14="http://schemas.microsoft.com/office/powerpoint/2010/main" val="1707032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8F8BA-636A-4EA5-930A-FB2A2EE4E17C}"/>
              </a:ext>
            </a:extLst>
          </p:cNvPr>
          <p:cNvSpPr>
            <a:spLocks noGrp="1"/>
          </p:cNvSpPr>
          <p:nvPr>
            <p:ph type="title"/>
          </p:nvPr>
        </p:nvSpPr>
        <p:spPr>
          <a:xfrm>
            <a:off x="649224" y="645106"/>
            <a:ext cx="5122652" cy="1259894"/>
          </a:xfrm>
        </p:spPr>
        <p:txBody>
          <a:bodyPr>
            <a:normAutofit/>
          </a:bodyPr>
          <a:lstStyle/>
          <a:p>
            <a:r>
              <a:rPr lang="en-US" dirty="0"/>
              <a:t>Ilex opaca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F8B9A1-3A77-4EFC-BD1E-E7DC32AA8A0D}"/>
              </a:ext>
            </a:extLst>
          </p:cNvPr>
          <p:cNvSpPr>
            <a:spLocks noGrp="1"/>
          </p:cNvSpPr>
          <p:nvPr>
            <p:ph idx="1"/>
          </p:nvPr>
        </p:nvSpPr>
        <p:spPr>
          <a:xfrm>
            <a:off x="649225" y="2133600"/>
            <a:ext cx="5122652" cy="3759253"/>
          </a:xfrm>
        </p:spPr>
        <p:txBody>
          <a:bodyPr>
            <a:normAutofit/>
          </a:bodyPr>
          <a:lstStyle/>
          <a:p>
            <a:pPr marL="0" indent="0">
              <a:buNone/>
            </a:pPr>
            <a:r>
              <a:rPr lang="en-US" dirty="0"/>
              <a:t>American holly</a:t>
            </a:r>
          </a:p>
          <a:p>
            <a:endParaRPr lang="en-US" dirty="0"/>
          </a:p>
          <a:p>
            <a:r>
              <a:rPr lang="en-US" dirty="0"/>
              <a:t>Typical holly</a:t>
            </a:r>
          </a:p>
          <a:p>
            <a:r>
              <a:rPr lang="en-US" dirty="0"/>
              <a:t>Leaves are </a:t>
            </a:r>
            <a:r>
              <a:rPr lang="en-US" b="1" dirty="0"/>
              <a:t>glossy, sharp </a:t>
            </a:r>
            <a:r>
              <a:rPr lang="en-US" b="1" dirty="0" err="1"/>
              <a:t>thorned</a:t>
            </a:r>
            <a:endParaRPr lang="en-US" b="1" dirty="0"/>
          </a:p>
          <a:p>
            <a:pPr lvl="1"/>
            <a:r>
              <a:rPr lang="en-US" dirty="0"/>
              <a:t>Only plant that has leaves like this in area</a:t>
            </a:r>
          </a:p>
        </p:txBody>
      </p:sp>
      <p:pic>
        <p:nvPicPr>
          <p:cNvPr id="25602" name="Picture 2" descr="https://www.dendroapp.frec.vt.edu/VT_Assets/Fact_Sheets/images/Ilex%20opaca/leaf1.jpg">
            <a:extLst>
              <a:ext uri="{FF2B5EF4-FFF2-40B4-BE49-F238E27FC236}">
                <a16:creationId xmlns:a16="http://schemas.microsoft.com/office/drawing/2014/main" id="{294AAB70-95E9-48D7-9439-B437B54733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9199"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4" name="Picture 4" descr="https://www.dendroapp.frec.vt.edu/VT_Assets/Fact_Sheets/images/Ilex%20opaca/fruit1.jpg">
            <a:extLst>
              <a:ext uri="{FF2B5EF4-FFF2-40B4-BE49-F238E27FC236}">
                <a16:creationId xmlns:a16="http://schemas.microsoft.com/office/drawing/2014/main" id="{9D1F24DA-F111-4DBA-A054-1596555B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84467"/>
            <a:ext cx="2007319" cy="28835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6E42221-3FE5-461A-9700-5D568A13A000}"/>
              </a:ext>
            </a:extLst>
          </p:cNvPr>
          <p:cNvSpPr/>
          <p:nvPr/>
        </p:nvSpPr>
        <p:spPr>
          <a:xfrm>
            <a:off x="6523578" y="6314361"/>
            <a:ext cx="6096000" cy="246221"/>
          </a:xfrm>
          <a:prstGeom prst="rect">
            <a:avLst/>
          </a:prstGeom>
        </p:spPr>
        <p:txBody>
          <a:bodyPr>
            <a:spAutoFit/>
          </a:bodyPr>
          <a:lstStyle/>
          <a:p>
            <a:r>
              <a:rPr lang="en-US" sz="1000" dirty="0">
                <a:hlinkClick r:id="rId4"/>
              </a:rPr>
              <a:t>http://dendro.cnre.vt.edu/dendrology/syllabus/factsheet.cfm?ID=51</a:t>
            </a:r>
            <a:endParaRPr lang="en-US" sz="1000" dirty="0"/>
          </a:p>
        </p:txBody>
      </p:sp>
    </p:spTree>
    <p:extLst>
      <p:ext uri="{BB962C8B-B14F-4D97-AF65-F5344CB8AC3E}">
        <p14:creationId xmlns:p14="http://schemas.microsoft.com/office/powerpoint/2010/main" val="2545926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6174F0-992B-4595-A5D9-0EA893D15ED5}"/>
              </a:ext>
            </a:extLst>
          </p:cNvPr>
          <p:cNvSpPr>
            <a:spLocks noGrp="1"/>
          </p:cNvSpPr>
          <p:nvPr>
            <p:ph type="title"/>
          </p:nvPr>
        </p:nvSpPr>
        <p:spPr>
          <a:xfrm>
            <a:off x="649224" y="645106"/>
            <a:ext cx="5122652" cy="1259894"/>
          </a:xfrm>
        </p:spPr>
        <p:txBody>
          <a:bodyPr>
            <a:normAutofit/>
          </a:bodyPr>
          <a:lstStyle/>
          <a:p>
            <a:r>
              <a:rPr lang="en-US" dirty="0"/>
              <a:t>Ilex </a:t>
            </a:r>
            <a:r>
              <a:rPr lang="en-US" dirty="0" err="1"/>
              <a:t>verticillata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5B82769-C5A8-4450-BCEE-5776CAE17E82}"/>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dirty="0"/>
              <a:t>Winterberry holly</a:t>
            </a:r>
          </a:p>
          <a:p>
            <a:pPr>
              <a:lnSpc>
                <a:spcPct val="90000"/>
              </a:lnSpc>
            </a:pPr>
            <a:endParaRPr lang="en-US" sz="1700" dirty="0"/>
          </a:p>
          <a:p>
            <a:pPr>
              <a:lnSpc>
                <a:spcPct val="90000"/>
              </a:lnSpc>
            </a:pPr>
            <a:r>
              <a:rPr lang="en-US" sz="1700" dirty="0"/>
              <a:t>Deciduous holly!</a:t>
            </a:r>
          </a:p>
          <a:p>
            <a:pPr>
              <a:lnSpc>
                <a:spcPct val="90000"/>
              </a:lnSpc>
            </a:pPr>
            <a:r>
              <a:rPr lang="en-US" sz="1700" dirty="0"/>
              <a:t>Could be confused with L. benzoin if just glancing, but bark no have lenticels</a:t>
            </a:r>
          </a:p>
          <a:p>
            <a:pPr>
              <a:lnSpc>
                <a:spcPct val="90000"/>
              </a:lnSpc>
            </a:pPr>
            <a:r>
              <a:rPr lang="en-US" sz="1700" dirty="0"/>
              <a:t>Often grow in small thickets with multiple stems</a:t>
            </a:r>
          </a:p>
          <a:p>
            <a:pPr>
              <a:lnSpc>
                <a:spcPct val="90000"/>
              </a:lnSpc>
            </a:pPr>
            <a:r>
              <a:rPr lang="en-US" sz="1700" b="1" dirty="0"/>
              <a:t>Small leaves, no thorns</a:t>
            </a:r>
          </a:p>
          <a:p>
            <a:pPr lvl="1">
              <a:lnSpc>
                <a:spcPct val="90000"/>
              </a:lnSpc>
            </a:pPr>
            <a:r>
              <a:rPr lang="en-US" sz="1700" dirty="0"/>
              <a:t>Tiny, sharp serrations</a:t>
            </a:r>
          </a:p>
          <a:p>
            <a:pPr lvl="1">
              <a:lnSpc>
                <a:spcPct val="90000"/>
              </a:lnSpc>
            </a:pPr>
            <a:r>
              <a:rPr lang="en-US" sz="1700" dirty="0"/>
              <a:t>Multiple leaves often grow from same point</a:t>
            </a:r>
          </a:p>
        </p:txBody>
      </p:sp>
      <p:pic>
        <p:nvPicPr>
          <p:cNvPr id="24578" name="Picture 2" descr="https://www.dendroapp.frec.vt.edu/VT_Assets/Fact_Sheets/images/Ilex%20verticillata/leaf1.jpg">
            <a:extLst>
              <a:ext uri="{FF2B5EF4-FFF2-40B4-BE49-F238E27FC236}">
                <a16:creationId xmlns:a16="http://schemas.microsoft.com/office/drawing/2014/main" id="{FB6C3D82-8D1D-46D5-B84E-ED8F295C32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0" name="Picture 4" descr="https://www.dendroapp.frec.vt.edu/VT_Assets/Fact_Sheets/images/Ilex%20verticillata/fruit1.jpg">
            <a:extLst>
              <a:ext uri="{FF2B5EF4-FFF2-40B4-BE49-F238E27FC236}">
                <a16:creationId xmlns:a16="http://schemas.microsoft.com/office/drawing/2014/main" id="{90F62D65-6149-4153-80D9-112A6CE0D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372" y="144066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D38BEF-5EB3-4EC7-8E92-37643DCB479A}"/>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http://dendro.cnre.vt.edu/dendrology/syllabus/factsheet.cfm?ID=270</a:t>
            </a:r>
            <a:endParaRPr lang="en-US" sz="1000" dirty="0"/>
          </a:p>
        </p:txBody>
      </p:sp>
    </p:spTree>
    <p:extLst>
      <p:ext uri="{BB962C8B-B14F-4D97-AF65-F5344CB8AC3E}">
        <p14:creationId xmlns:p14="http://schemas.microsoft.com/office/powerpoint/2010/main" val="3004723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0A782-6D05-4F22-842B-B5AE095312B4}"/>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cinerea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9EEF10E-73D2-461D-9437-1AA8EF6DA81A}"/>
              </a:ext>
            </a:extLst>
          </p:cNvPr>
          <p:cNvSpPr>
            <a:spLocks noGrp="1"/>
          </p:cNvSpPr>
          <p:nvPr>
            <p:ph idx="1"/>
          </p:nvPr>
        </p:nvSpPr>
        <p:spPr>
          <a:xfrm>
            <a:off x="649225" y="2133600"/>
            <a:ext cx="5122652" cy="3759253"/>
          </a:xfrm>
        </p:spPr>
        <p:txBody>
          <a:bodyPr>
            <a:normAutofit/>
          </a:bodyPr>
          <a:lstStyle/>
          <a:p>
            <a:pPr marL="0" indent="0">
              <a:buNone/>
            </a:pPr>
            <a:r>
              <a:rPr lang="en-US"/>
              <a:t>Butternut</a:t>
            </a:r>
          </a:p>
          <a:p>
            <a:endParaRPr lang="en-US"/>
          </a:p>
          <a:p>
            <a:r>
              <a:rPr lang="en-US"/>
              <a:t>Fruit is longer than it is wide</a:t>
            </a:r>
          </a:p>
          <a:p>
            <a:r>
              <a:rPr lang="en-US"/>
              <a:t>Leaves are </a:t>
            </a:r>
            <a:r>
              <a:rPr lang="en-US" b="1"/>
              <a:t>densely hairy underneath</a:t>
            </a:r>
            <a:r>
              <a:rPr lang="en-US"/>
              <a:t>, hairs are branched (stellate)</a:t>
            </a:r>
          </a:p>
          <a:p>
            <a:pPr lvl="1"/>
            <a:r>
              <a:rPr lang="en-US" b="1"/>
              <a:t>Leafstalk </a:t>
            </a:r>
            <a:r>
              <a:rPr lang="en-US" b="1" dirty="0"/>
              <a:t>has sticky hairs</a:t>
            </a:r>
          </a:p>
          <a:p>
            <a:pPr lvl="1"/>
            <a:r>
              <a:rPr lang="en-US" dirty="0"/>
              <a:t>Leaf scar has hair on top edge</a:t>
            </a:r>
          </a:p>
        </p:txBody>
      </p:sp>
      <p:pic>
        <p:nvPicPr>
          <p:cNvPr id="23554" name="Picture 2" descr="https://www.dendroapp.frec.vt.edu/VT_Assets/Fact_Sheets/images/Juglans%20cinerea/leaf1.jpg">
            <a:extLst>
              <a:ext uri="{FF2B5EF4-FFF2-40B4-BE49-F238E27FC236}">
                <a16:creationId xmlns:a16="http://schemas.microsoft.com/office/drawing/2014/main" id="{79F8EB8F-12FB-4195-A3A7-E90410FE4D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5782" y="645106"/>
            <a:ext cx="3345438"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4" descr="https://www.dendroapp.frec.vt.edu/VT_Assets/Fact_Sheets/images/Juglans%20cinerea/fruit1.jpg">
            <a:extLst>
              <a:ext uri="{FF2B5EF4-FFF2-40B4-BE49-F238E27FC236}">
                <a16:creationId xmlns:a16="http://schemas.microsoft.com/office/drawing/2014/main" id="{91CF6810-8040-4EA2-ADBB-ACFCAD126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835" y="759433"/>
            <a:ext cx="1364052" cy="2008188"/>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www.dendroapp.frec.vt.edu/VT_Assets/Fact_Sheets/images/Juglans%20cinerea/flower1.jpg">
            <a:extLst>
              <a:ext uri="{FF2B5EF4-FFF2-40B4-BE49-F238E27FC236}">
                <a16:creationId xmlns:a16="http://schemas.microsoft.com/office/drawing/2014/main" id="{56550174-5A8C-4267-93CE-609CD0C63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1310" y="3233445"/>
            <a:ext cx="1733550" cy="2428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s://www.dendroapp.frec.vt.edu/VT_Assets/Fact_Sheets/images/Juglans%20cinerea/twig1.jpg">
            <a:extLst>
              <a:ext uri="{FF2B5EF4-FFF2-40B4-BE49-F238E27FC236}">
                <a16:creationId xmlns:a16="http://schemas.microsoft.com/office/drawing/2014/main" id="{9DE1D399-4C04-4664-81C0-FC9563D98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181" y="817037"/>
            <a:ext cx="1500307" cy="22564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CD3550-AE0D-4CA7-9B3C-D98B99A5C917}"/>
              </a:ext>
            </a:extLst>
          </p:cNvPr>
          <p:cNvSpPr/>
          <p:nvPr/>
        </p:nvSpPr>
        <p:spPr>
          <a:xfrm>
            <a:off x="6568085" y="6134411"/>
            <a:ext cx="6096000" cy="246221"/>
          </a:xfrm>
          <a:prstGeom prst="rect">
            <a:avLst/>
          </a:prstGeom>
        </p:spPr>
        <p:txBody>
          <a:bodyPr>
            <a:spAutoFit/>
          </a:bodyPr>
          <a:lstStyle/>
          <a:p>
            <a:r>
              <a:rPr lang="en-US" sz="1000" dirty="0">
                <a:hlinkClick r:id="rId6"/>
              </a:rPr>
              <a:t>http://dendro.cnre.vt.edu/dendrology/syllabus/factsheet.cfm?ID=31</a:t>
            </a:r>
            <a:endParaRPr lang="en-US" sz="1000" dirty="0"/>
          </a:p>
        </p:txBody>
      </p:sp>
    </p:spTree>
    <p:extLst>
      <p:ext uri="{BB962C8B-B14F-4D97-AF65-F5344CB8AC3E}">
        <p14:creationId xmlns:p14="http://schemas.microsoft.com/office/powerpoint/2010/main" val="4220152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EC061-33FD-478E-B3F1-7E98F25771F6}"/>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nigra</a:t>
            </a:r>
            <a:endParaRPr lang="en-US" dirty="0"/>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F38DCA-F3FC-4007-8BAD-5DC916C12CF0}"/>
              </a:ext>
            </a:extLst>
          </p:cNvPr>
          <p:cNvSpPr>
            <a:spLocks noGrp="1"/>
          </p:cNvSpPr>
          <p:nvPr>
            <p:ph idx="1"/>
          </p:nvPr>
        </p:nvSpPr>
        <p:spPr>
          <a:xfrm>
            <a:off x="649225" y="2133600"/>
            <a:ext cx="5122652" cy="3759253"/>
          </a:xfrm>
        </p:spPr>
        <p:txBody>
          <a:bodyPr>
            <a:normAutofit/>
          </a:bodyPr>
          <a:lstStyle/>
          <a:p>
            <a:pPr marL="0" indent="0">
              <a:buNone/>
            </a:pPr>
            <a:r>
              <a:rPr lang="en-US" dirty="0"/>
              <a:t>Black walnut</a:t>
            </a:r>
          </a:p>
          <a:p>
            <a:endParaRPr lang="en-US" dirty="0"/>
          </a:p>
          <a:p>
            <a:r>
              <a:rPr lang="en-US" dirty="0"/>
              <a:t>Fruit is spherical</a:t>
            </a:r>
          </a:p>
          <a:p>
            <a:r>
              <a:rPr lang="en-US" b="1" dirty="0"/>
              <a:t>Leafstalk and petioles are short pubescent</a:t>
            </a:r>
          </a:p>
          <a:p>
            <a:r>
              <a:rPr lang="en-US" dirty="0"/>
              <a:t>Short hairs on undersides along vein ribs</a:t>
            </a:r>
          </a:p>
          <a:p>
            <a:pPr lvl="1"/>
            <a:r>
              <a:rPr lang="en-US" dirty="0"/>
              <a:t>Hairs are simple (not branched)</a:t>
            </a:r>
          </a:p>
          <a:p>
            <a:endParaRPr lang="en-US" dirty="0"/>
          </a:p>
        </p:txBody>
      </p:sp>
      <p:pic>
        <p:nvPicPr>
          <p:cNvPr id="22532" name="Picture 4" descr="https://www.dendroapp.frec.vt.edu/VT_Assets/Fact_Sheets/images/Juglans%20nigra/twig1.jpg">
            <a:extLst>
              <a:ext uri="{FF2B5EF4-FFF2-40B4-BE49-F238E27FC236}">
                <a16:creationId xmlns:a16="http://schemas.microsoft.com/office/drawing/2014/main" id="{5003E3C6-7626-4B30-B83D-81D531F73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3388"/>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s://www.dendroapp.frec.vt.edu/VT_Assets/Fact_Sheets/images/Juglans%20nigra/bark1.jpg">
            <a:extLst>
              <a:ext uri="{FF2B5EF4-FFF2-40B4-BE49-F238E27FC236}">
                <a16:creationId xmlns:a16="http://schemas.microsoft.com/office/drawing/2014/main" id="{AD345148-D3C6-461F-9DAA-698A61C7F8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61" r="4" b="21727"/>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s://www.dendroapp.frec.vt.edu/VT_Assets/Fact_Sheets/images/Juglans%20nigra/leaf1.jpg">
            <a:extLst>
              <a:ext uri="{FF2B5EF4-FFF2-40B4-BE49-F238E27FC236}">
                <a16:creationId xmlns:a16="http://schemas.microsoft.com/office/drawing/2014/main" id="{E6EFA70F-FB01-47B6-9236-BAA025E19C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37" r="7828"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A7C6E5-5324-49A5-83A6-4508261704C7}"/>
              </a:ext>
            </a:extLst>
          </p:cNvPr>
          <p:cNvSpPr/>
          <p:nvPr/>
        </p:nvSpPr>
        <p:spPr>
          <a:xfrm>
            <a:off x="6329172" y="6191250"/>
            <a:ext cx="6096000" cy="246221"/>
          </a:xfrm>
          <a:prstGeom prst="rect">
            <a:avLst/>
          </a:prstGeom>
        </p:spPr>
        <p:txBody>
          <a:bodyPr>
            <a:spAutoFit/>
          </a:bodyPr>
          <a:lstStyle/>
          <a:p>
            <a:r>
              <a:rPr lang="en-US" sz="1000" dirty="0">
                <a:hlinkClick r:id="rId5"/>
              </a:rPr>
              <a:t>http://dendro.cnre.vt.edu/dendrology/syllabus/factsheet.cfm?ID=32</a:t>
            </a:r>
            <a:endParaRPr lang="en-US" sz="1000" dirty="0"/>
          </a:p>
        </p:txBody>
      </p:sp>
      <p:pic>
        <p:nvPicPr>
          <p:cNvPr id="22536" name="Picture 8" descr="https://www.dendroapp.frec.vt.edu/VT_Assets/Fact_Sheets/images/Juglans%20nigra/fruit1.jpg">
            <a:extLst>
              <a:ext uri="{FF2B5EF4-FFF2-40B4-BE49-F238E27FC236}">
                <a16:creationId xmlns:a16="http://schemas.microsoft.com/office/drawing/2014/main" id="{248FE7B4-CDC6-477D-9042-5FBF18F522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929" y="919791"/>
            <a:ext cx="1057928" cy="120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19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4AA6770-41C2-46B5-B437-CBCC3B264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A3BAC-E62A-43DE-840D-87FC2A2130CE}"/>
              </a:ext>
            </a:extLst>
          </p:cNvPr>
          <p:cNvSpPr>
            <a:spLocks noGrp="1"/>
          </p:cNvSpPr>
          <p:nvPr>
            <p:ph type="title"/>
          </p:nvPr>
        </p:nvSpPr>
        <p:spPr>
          <a:xfrm>
            <a:off x="649224" y="645106"/>
            <a:ext cx="5122652" cy="1259894"/>
          </a:xfrm>
        </p:spPr>
        <p:txBody>
          <a:bodyPr>
            <a:normAutofit/>
          </a:bodyPr>
          <a:lstStyle/>
          <a:p>
            <a:r>
              <a:rPr lang="en-US" dirty="0" err="1"/>
              <a:t>Juniperus</a:t>
            </a:r>
            <a:r>
              <a:rPr lang="en-US" dirty="0"/>
              <a:t> virginiana</a:t>
            </a:r>
          </a:p>
        </p:txBody>
      </p:sp>
      <p:sp>
        <p:nvSpPr>
          <p:cNvPr id="82" name="Rectangle 81">
            <a:extLst>
              <a:ext uri="{FF2B5EF4-FFF2-40B4-BE49-F238E27FC236}">
                <a16:creationId xmlns:a16="http://schemas.microsoft.com/office/drawing/2014/main" id="{7C02CE57-7433-4AED-B8C5-F42C1A1F3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D3850B-85E4-4FE2-A01E-D7B973CDFF26}"/>
              </a:ext>
            </a:extLst>
          </p:cNvPr>
          <p:cNvSpPr>
            <a:spLocks noGrp="1"/>
          </p:cNvSpPr>
          <p:nvPr>
            <p:ph idx="1"/>
          </p:nvPr>
        </p:nvSpPr>
        <p:spPr>
          <a:xfrm>
            <a:off x="649225" y="2133600"/>
            <a:ext cx="5122652" cy="3759253"/>
          </a:xfrm>
        </p:spPr>
        <p:txBody>
          <a:bodyPr>
            <a:normAutofit lnSpcReduction="10000"/>
          </a:bodyPr>
          <a:lstStyle/>
          <a:p>
            <a:pPr marL="0" indent="0">
              <a:buNone/>
            </a:pPr>
            <a:r>
              <a:rPr lang="en-US" sz="1600" dirty="0"/>
              <a:t>Eastern redcedar</a:t>
            </a:r>
          </a:p>
          <a:p>
            <a:endParaRPr lang="en-US" sz="1600" dirty="0"/>
          </a:p>
          <a:p>
            <a:r>
              <a:rPr lang="en-US" sz="1600" b="1" dirty="0"/>
              <a:t>Berry-like cones</a:t>
            </a:r>
            <a:r>
              <a:rPr lang="en-US" sz="1600" dirty="0"/>
              <a:t>, light green in spring, turning dark blue when mature in fall</a:t>
            </a:r>
          </a:p>
          <a:p>
            <a:r>
              <a:rPr lang="en-US" sz="1600" dirty="0"/>
              <a:t>Bark is red-brown, exfoliating in long fibrous strips, sometimes ashy-grey where exposed</a:t>
            </a:r>
          </a:p>
          <a:p>
            <a:r>
              <a:rPr lang="en-US" sz="1600" dirty="0"/>
              <a:t>Two main types of leaves</a:t>
            </a:r>
          </a:p>
          <a:p>
            <a:pPr lvl="1"/>
            <a:r>
              <a:rPr lang="en-US" b="1" dirty="0"/>
              <a:t>Dark blue-green needle-like leaves </a:t>
            </a:r>
            <a:r>
              <a:rPr lang="en-US" dirty="0"/>
              <a:t>(sharp) often on young trees and fast-growing shoots</a:t>
            </a:r>
          </a:p>
          <a:p>
            <a:pPr lvl="1"/>
            <a:r>
              <a:rPr lang="en-US" b="1" dirty="0"/>
              <a:t>Scale-like, more atypical juniper leaves</a:t>
            </a:r>
            <a:r>
              <a:rPr lang="en-US" dirty="0"/>
              <a:t>, 4 sides tightly held to twig</a:t>
            </a:r>
          </a:p>
        </p:txBody>
      </p:sp>
      <p:pic>
        <p:nvPicPr>
          <p:cNvPr id="21510" name="Picture 6" descr="https://www.dendroapp.frec.vt.edu/VT_Assets/Fact_Sheets/images/Juniperus%20virginiana/fruit1.jpg">
            <a:extLst>
              <a:ext uri="{FF2B5EF4-FFF2-40B4-BE49-F238E27FC236}">
                <a16:creationId xmlns:a16="http://schemas.microsoft.com/office/drawing/2014/main" id="{4D0D58EA-B44C-4682-A50E-41F3EADB7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05" b="20413"/>
          <a:stretch/>
        </p:blipFill>
        <p:spPr bwMode="auto">
          <a:xfrm>
            <a:off x="6238220" y="623188"/>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https://www.dendroapp.frec.vt.edu/VT_Assets/Fact_Sheets/images/Juniperus%20virginiana/twig1.jpg">
            <a:extLst>
              <a:ext uri="{FF2B5EF4-FFF2-40B4-BE49-F238E27FC236}">
                <a16:creationId xmlns:a16="http://schemas.microsoft.com/office/drawing/2014/main" id="{704F6C3E-1565-4244-8FE3-0F47F41070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36" r="7" b="5968"/>
          <a:stretch/>
        </p:blipFill>
        <p:spPr bwMode="auto">
          <a:xfrm>
            <a:off x="6238220" y="2425956"/>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www.dendroapp.frec.vt.edu/VT_Assets/Fact_Sheets/images/Juniperus%20virginiana/flower1.jpg">
            <a:extLst>
              <a:ext uri="{FF2B5EF4-FFF2-40B4-BE49-F238E27FC236}">
                <a16:creationId xmlns:a16="http://schemas.microsoft.com/office/drawing/2014/main" id="{5D6ECBF4-5231-4F29-8AB9-A8A6032F30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153" r="7" b="7352"/>
          <a:stretch/>
        </p:blipFill>
        <p:spPr bwMode="auto">
          <a:xfrm>
            <a:off x="6238220" y="4228724"/>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s://www.dendroapp.frec.vt.edu/VT_Assets/Fact_Sheets/images/Juniperus%20virginiana/bark1.jpg">
            <a:extLst>
              <a:ext uri="{FF2B5EF4-FFF2-40B4-BE49-F238E27FC236}">
                <a16:creationId xmlns:a16="http://schemas.microsoft.com/office/drawing/2014/main" id="{F1779782-08A7-49AE-B4C6-7D7C253EEA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22" b="-1"/>
          <a:stretch/>
        </p:blipFill>
        <p:spPr bwMode="auto">
          <a:xfrm>
            <a:off x="8210938" y="623188"/>
            <a:ext cx="3329355" cy="528803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12">
            <a:extLst>
              <a:ext uri="{FF2B5EF4-FFF2-40B4-BE49-F238E27FC236}">
                <a16:creationId xmlns:a16="http://schemas.microsoft.com/office/drawing/2014/main" id="{E100387D-4DA7-4073-8111-0359E507C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592084D-E0CC-41A0-B0E4-B4287D6937F9}"/>
              </a:ext>
            </a:extLst>
          </p:cNvPr>
          <p:cNvSpPr/>
          <p:nvPr/>
        </p:nvSpPr>
        <p:spPr>
          <a:xfrm>
            <a:off x="6523578" y="6191250"/>
            <a:ext cx="6096000" cy="246221"/>
          </a:xfrm>
          <a:prstGeom prst="rect">
            <a:avLst/>
          </a:prstGeom>
        </p:spPr>
        <p:txBody>
          <a:bodyPr>
            <a:spAutoFit/>
          </a:bodyPr>
          <a:lstStyle/>
          <a:p>
            <a:r>
              <a:rPr lang="en-US" sz="1000" dirty="0">
                <a:hlinkClick r:id="rId6"/>
              </a:rPr>
              <a:t>http://dendro.cnre.vt.edu/dendrology/syllabus/factsheet.cfm?ID=97</a:t>
            </a:r>
            <a:endParaRPr lang="en-US" sz="1000" dirty="0"/>
          </a:p>
        </p:txBody>
      </p:sp>
    </p:spTree>
    <p:extLst>
      <p:ext uri="{BB962C8B-B14F-4D97-AF65-F5344CB8AC3E}">
        <p14:creationId xmlns:p14="http://schemas.microsoft.com/office/powerpoint/2010/main" val="1798189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9AD87-6A82-4925-BA16-0B4ACC839781}"/>
              </a:ext>
            </a:extLst>
          </p:cNvPr>
          <p:cNvSpPr>
            <a:spLocks noGrp="1"/>
          </p:cNvSpPr>
          <p:nvPr>
            <p:ph type="title"/>
          </p:nvPr>
        </p:nvSpPr>
        <p:spPr>
          <a:xfrm>
            <a:off x="649224" y="645106"/>
            <a:ext cx="5122652" cy="1259894"/>
          </a:xfrm>
        </p:spPr>
        <p:txBody>
          <a:bodyPr>
            <a:normAutofit/>
          </a:bodyPr>
          <a:lstStyle/>
          <a:p>
            <a:r>
              <a:rPr lang="en-US" dirty="0"/>
              <a:t>Lindera benzoin</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D78AB62-D2CB-4F80-8409-BE965E151A78}"/>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Spicebush</a:t>
            </a:r>
          </a:p>
          <a:p>
            <a:endParaRPr lang="en-US" dirty="0"/>
          </a:p>
          <a:p>
            <a:r>
              <a:rPr lang="en-US" dirty="0"/>
              <a:t>Shrub to small tree, very rapidly takes over an area</a:t>
            </a:r>
          </a:p>
          <a:p>
            <a:r>
              <a:rPr lang="en-US" dirty="0"/>
              <a:t>Bark has small, light-colored lenticels</a:t>
            </a:r>
          </a:p>
          <a:p>
            <a:r>
              <a:rPr lang="en-US" dirty="0"/>
              <a:t>Small yellow flowers in spring</a:t>
            </a:r>
          </a:p>
          <a:p>
            <a:r>
              <a:rPr lang="en-US" dirty="0"/>
              <a:t>Leaves can be very small to almost half a hand</a:t>
            </a:r>
          </a:p>
          <a:p>
            <a:pPr lvl="1"/>
            <a:r>
              <a:rPr lang="en-US" b="1" dirty="0"/>
              <a:t>Alternate</a:t>
            </a:r>
            <a:r>
              <a:rPr lang="en-US" dirty="0"/>
              <a:t>, simple, elliptical, entire</a:t>
            </a:r>
          </a:p>
          <a:p>
            <a:pPr lvl="1"/>
            <a:r>
              <a:rPr lang="en-US" b="1" dirty="0"/>
              <a:t>When crushed, strong spice smell (like allspice)</a:t>
            </a:r>
          </a:p>
          <a:p>
            <a:pPr lvl="1"/>
            <a:r>
              <a:rPr lang="en-US" dirty="0"/>
              <a:t>Red berry fruit also has this smell (can be dried and used for allspice)</a:t>
            </a:r>
          </a:p>
        </p:txBody>
      </p:sp>
      <p:pic>
        <p:nvPicPr>
          <p:cNvPr id="20482" name="Picture 2" descr="https://www.dendroapp.frec.vt.edu/VT_Assets/Fact_Sheets/images/Lindera%20benzoin/leaf1.jpg">
            <a:extLst>
              <a:ext uri="{FF2B5EF4-FFF2-40B4-BE49-F238E27FC236}">
                <a16:creationId xmlns:a16="http://schemas.microsoft.com/office/drawing/2014/main" id="{CA6A074A-4F87-4623-8501-9DA42EB38C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55589" y="526116"/>
            <a:ext cx="2258514" cy="321496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4" name="Picture 4" descr="https://www.dendroapp.frec.vt.edu/VT_Assets/Fact_Sheets/images/Lindera%20benzoin/bark1.jpg">
            <a:extLst>
              <a:ext uri="{FF2B5EF4-FFF2-40B4-BE49-F238E27FC236}">
                <a16:creationId xmlns:a16="http://schemas.microsoft.com/office/drawing/2014/main" id="{602A82AE-B40E-42D5-9105-1FE1A3A6A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4166" y="3857755"/>
            <a:ext cx="1759937" cy="270974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www.dendroapp.frec.vt.edu/VT_Assets/Fact_Sheets/images/Lindera%20benzoin/fruit1.jpg">
            <a:extLst>
              <a:ext uri="{FF2B5EF4-FFF2-40B4-BE49-F238E27FC236}">
                <a16:creationId xmlns:a16="http://schemas.microsoft.com/office/drawing/2014/main" id="{37F54337-6A39-4776-AFE6-4372F4049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711" y="849920"/>
            <a:ext cx="2973300" cy="4471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60644-1CAE-4BE9-94C9-A24EBC3F9767}"/>
              </a:ext>
            </a:extLst>
          </p:cNvPr>
          <p:cNvSpPr/>
          <p:nvPr/>
        </p:nvSpPr>
        <p:spPr>
          <a:xfrm>
            <a:off x="5771876" y="6568106"/>
            <a:ext cx="6096000" cy="246221"/>
          </a:xfrm>
          <a:prstGeom prst="rect">
            <a:avLst/>
          </a:prstGeom>
        </p:spPr>
        <p:txBody>
          <a:bodyPr>
            <a:spAutoFit/>
          </a:bodyPr>
          <a:lstStyle/>
          <a:p>
            <a:r>
              <a:rPr lang="en-US" sz="1000" dirty="0">
                <a:hlinkClick r:id="rId5"/>
              </a:rPr>
              <a:t>http://dendro.cnre.vt.edu/dendrology/syllabus/factsheet.cfm?ID=123</a:t>
            </a:r>
            <a:endParaRPr lang="en-US" sz="1000" dirty="0"/>
          </a:p>
        </p:txBody>
      </p:sp>
    </p:spTree>
    <p:extLst>
      <p:ext uri="{BB962C8B-B14F-4D97-AF65-F5344CB8AC3E}">
        <p14:creationId xmlns:p14="http://schemas.microsoft.com/office/powerpoint/2010/main" val="2326426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B167E-F51C-43A1-9E63-292050DFBAF9}"/>
              </a:ext>
            </a:extLst>
          </p:cNvPr>
          <p:cNvSpPr>
            <a:spLocks noGrp="1"/>
          </p:cNvSpPr>
          <p:nvPr>
            <p:ph type="title"/>
          </p:nvPr>
        </p:nvSpPr>
        <p:spPr>
          <a:xfrm>
            <a:off x="649224" y="645106"/>
            <a:ext cx="5122652" cy="1259894"/>
          </a:xfrm>
        </p:spPr>
        <p:txBody>
          <a:bodyPr>
            <a:normAutofit/>
          </a:bodyPr>
          <a:lstStyle/>
          <a:p>
            <a:r>
              <a:rPr lang="en-US" dirty="0"/>
              <a:t>Liriodendron </a:t>
            </a:r>
            <a:r>
              <a:rPr lang="en-US" dirty="0" err="1"/>
              <a:t>tulipifera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769FF71-FF5B-43E1-903A-13685B3F3D94}"/>
              </a:ext>
            </a:extLst>
          </p:cNvPr>
          <p:cNvSpPr>
            <a:spLocks noGrp="1"/>
          </p:cNvSpPr>
          <p:nvPr>
            <p:ph idx="1"/>
          </p:nvPr>
        </p:nvSpPr>
        <p:spPr>
          <a:xfrm>
            <a:off x="649225" y="2133600"/>
            <a:ext cx="5122652" cy="3759253"/>
          </a:xfrm>
        </p:spPr>
        <p:txBody>
          <a:bodyPr>
            <a:normAutofit/>
          </a:bodyPr>
          <a:lstStyle/>
          <a:p>
            <a:pPr marL="0" indent="0">
              <a:buNone/>
            </a:pPr>
            <a:r>
              <a:rPr lang="en-US" dirty="0"/>
              <a:t>Tulip-poplar</a:t>
            </a:r>
          </a:p>
          <a:p>
            <a:endParaRPr lang="en-US" dirty="0"/>
          </a:p>
          <a:p>
            <a:r>
              <a:rPr lang="en-US" dirty="0"/>
              <a:t>Unique leaves, alternate</a:t>
            </a:r>
          </a:p>
          <a:p>
            <a:r>
              <a:rPr lang="en-US" dirty="0"/>
              <a:t>Showy, large, yellow, tulip-like flowers</a:t>
            </a:r>
          </a:p>
          <a:p>
            <a:r>
              <a:rPr lang="en-US" dirty="0"/>
              <a:t>Fruit is shaggy cone of samaras</a:t>
            </a:r>
          </a:p>
          <a:p>
            <a:r>
              <a:rPr lang="en-US" dirty="0"/>
              <a:t>Tallest trees in plot</a:t>
            </a:r>
          </a:p>
          <a:p>
            <a:pPr lvl="1"/>
            <a:r>
              <a:rPr lang="en-US" dirty="0"/>
              <a:t>Bark has many white furrows</a:t>
            </a:r>
          </a:p>
        </p:txBody>
      </p:sp>
      <p:pic>
        <p:nvPicPr>
          <p:cNvPr id="19458" name="Picture 2" descr="https://www.dendroapp.frec.vt.edu/VT_Assets/Fact_Sheets/images/Liriodendron%20tulipifera/leaf1.jpg">
            <a:extLst>
              <a:ext uri="{FF2B5EF4-FFF2-40B4-BE49-F238E27FC236}">
                <a16:creationId xmlns:a16="http://schemas.microsoft.com/office/drawing/2014/main" id="{464DA80E-DD1D-4915-9613-70D96005D2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54893" y="645106"/>
            <a:ext cx="2499903" cy="37592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https://www.dendroapp.frec.vt.edu/VT_Assets/Fact_Sheets/images/Liriodendron%20tulipifera/flower1.jpg">
            <a:extLst>
              <a:ext uri="{FF2B5EF4-FFF2-40B4-BE49-F238E27FC236}">
                <a16:creationId xmlns:a16="http://schemas.microsoft.com/office/drawing/2014/main" id="{B1ACA025-850D-4DCE-AA7A-9A8A21B80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258" y="3802732"/>
            <a:ext cx="1922759" cy="289176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www.dendroapp.frec.vt.edu/VT_Assets/Fact_Sheets/images/Liriodendron%20tulipifera/bark1.jpg">
            <a:extLst>
              <a:ext uri="{FF2B5EF4-FFF2-40B4-BE49-F238E27FC236}">
                <a16:creationId xmlns:a16="http://schemas.microsoft.com/office/drawing/2014/main" id="{E5998138-DBF8-4B82-AFEA-B446E0F42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3054" y="71974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031B3D-3C0C-44F8-B8D6-B5B1B9577A3C}"/>
              </a:ext>
            </a:extLst>
          </p:cNvPr>
          <p:cNvSpPr/>
          <p:nvPr/>
        </p:nvSpPr>
        <p:spPr>
          <a:xfrm>
            <a:off x="7264400" y="6278835"/>
            <a:ext cx="6096000" cy="246221"/>
          </a:xfrm>
          <a:prstGeom prst="rect">
            <a:avLst/>
          </a:prstGeom>
        </p:spPr>
        <p:txBody>
          <a:bodyPr>
            <a:spAutoFit/>
          </a:bodyPr>
          <a:lstStyle/>
          <a:p>
            <a:r>
              <a:rPr lang="en-US" sz="1000" dirty="0">
                <a:hlinkClick r:id="rId5"/>
              </a:rPr>
              <a:t>http://dendro.cnre.vt.edu/dendrology/syllabus/factsheet.cfm?ID=54</a:t>
            </a:r>
            <a:endParaRPr lang="en-US" sz="1000" dirty="0"/>
          </a:p>
        </p:txBody>
      </p:sp>
    </p:spTree>
    <p:extLst>
      <p:ext uri="{BB962C8B-B14F-4D97-AF65-F5344CB8AC3E}">
        <p14:creationId xmlns:p14="http://schemas.microsoft.com/office/powerpoint/2010/main" val="622506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86AE3-EE34-4B04-A968-5B8C9EE7D191}"/>
              </a:ext>
            </a:extLst>
          </p:cNvPr>
          <p:cNvSpPr>
            <a:spLocks noGrp="1"/>
          </p:cNvSpPr>
          <p:nvPr>
            <p:ph type="title"/>
          </p:nvPr>
        </p:nvSpPr>
        <p:spPr>
          <a:xfrm>
            <a:off x="649224" y="645106"/>
            <a:ext cx="5122652" cy="1259894"/>
          </a:xfrm>
        </p:spPr>
        <p:txBody>
          <a:bodyPr>
            <a:normAutofit/>
          </a:bodyPr>
          <a:lstStyle/>
          <a:p>
            <a:r>
              <a:rPr lang="en-US" dirty="0"/>
              <a:t>Lonicera japonica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BC4CE9-5613-4165-A3C0-32E8AC914833}"/>
              </a:ext>
            </a:extLst>
          </p:cNvPr>
          <p:cNvSpPr>
            <a:spLocks noGrp="1"/>
          </p:cNvSpPr>
          <p:nvPr>
            <p:ph idx="1"/>
          </p:nvPr>
        </p:nvSpPr>
        <p:spPr>
          <a:xfrm>
            <a:off x="649225" y="2133600"/>
            <a:ext cx="5122652" cy="3759253"/>
          </a:xfrm>
        </p:spPr>
        <p:txBody>
          <a:bodyPr>
            <a:normAutofit/>
          </a:bodyPr>
          <a:lstStyle/>
          <a:p>
            <a:pPr marL="0" indent="0">
              <a:buNone/>
            </a:pPr>
            <a:r>
              <a:rPr lang="en-US" dirty="0"/>
              <a:t>Japanese honeysuckle</a:t>
            </a:r>
          </a:p>
          <a:p>
            <a:endParaRPr lang="en-US" dirty="0"/>
          </a:p>
          <a:p>
            <a:r>
              <a:rPr lang="en-US" dirty="0"/>
              <a:t>Invasive</a:t>
            </a:r>
          </a:p>
          <a:p>
            <a:r>
              <a:rPr lang="en-US" b="1" dirty="0"/>
              <a:t>Twisting vine</a:t>
            </a:r>
          </a:p>
          <a:p>
            <a:r>
              <a:rPr lang="en-US" dirty="0"/>
              <a:t>Normal honeysuckle flowers</a:t>
            </a:r>
          </a:p>
          <a:p>
            <a:r>
              <a:rPr lang="en-US" b="1" dirty="0"/>
              <a:t>Opposite leaves</a:t>
            </a:r>
            <a:r>
              <a:rPr lang="en-US" dirty="0"/>
              <a:t>, simple, entire</a:t>
            </a:r>
          </a:p>
        </p:txBody>
      </p:sp>
      <p:pic>
        <p:nvPicPr>
          <p:cNvPr id="18434" name="Picture 2" descr="https://www.dendroapp.frec.vt.edu/VT_Assets/Fact_Sheets/images/Lonicera%20japonica/flower1.jpg">
            <a:extLst>
              <a:ext uri="{FF2B5EF4-FFF2-40B4-BE49-F238E27FC236}">
                <a16:creationId xmlns:a16="http://schemas.microsoft.com/office/drawing/2014/main" id="{A30D8DA1-6EFE-493E-956B-2DAF4C67D3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00699" y="1748895"/>
            <a:ext cx="2466217" cy="308277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https://www.dendroapp.frec.vt.edu/VT_Assets/Fact_Sheets/images/Lonicera%20japonica/leaf1.jpg">
            <a:extLst>
              <a:ext uri="{FF2B5EF4-FFF2-40B4-BE49-F238E27FC236}">
                <a16:creationId xmlns:a16="http://schemas.microsoft.com/office/drawing/2014/main" id="{CD93B6B8-0AB2-4D40-87F5-58ECA5DB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228" y="749118"/>
            <a:ext cx="2898394" cy="4904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EBCDDD-69DB-4470-BC75-48302E079A97}"/>
              </a:ext>
            </a:extLst>
          </p:cNvPr>
          <p:cNvSpPr/>
          <p:nvPr/>
        </p:nvSpPr>
        <p:spPr>
          <a:xfrm>
            <a:off x="5462228" y="5892853"/>
            <a:ext cx="6096000" cy="246221"/>
          </a:xfrm>
          <a:prstGeom prst="rect">
            <a:avLst/>
          </a:prstGeom>
        </p:spPr>
        <p:txBody>
          <a:bodyPr>
            <a:spAutoFit/>
          </a:bodyPr>
          <a:lstStyle/>
          <a:p>
            <a:r>
              <a:rPr lang="en-US" sz="1000" dirty="0">
                <a:hlinkClick r:id="rId4"/>
              </a:rPr>
              <a:t>http://dendro.cnre.vt.edu/dendrology/syllabus/factsheet.cfm?ID=153</a:t>
            </a:r>
            <a:endParaRPr lang="en-US" sz="1000" dirty="0"/>
          </a:p>
        </p:txBody>
      </p:sp>
    </p:spTree>
    <p:extLst>
      <p:ext uri="{BB962C8B-B14F-4D97-AF65-F5344CB8AC3E}">
        <p14:creationId xmlns:p14="http://schemas.microsoft.com/office/powerpoint/2010/main" val="2133179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7E63B-F220-49A5-B248-D7F91EBF6636}"/>
              </a:ext>
            </a:extLst>
          </p:cNvPr>
          <p:cNvSpPr>
            <a:spLocks noGrp="1"/>
          </p:cNvSpPr>
          <p:nvPr>
            <p:ph type="title"/>
          </p:nvPr>
        </p:nvSpPr>
        <p:spPr>
          <a:xfrm>
            <a:off x="649224" y="645106"/>
            <a:ext cx="5122652" cy="1259894"/>
          </a:xfrm>
        </p:spPr>
        <p:txBody>
          <a:bodyPr>
            <a:normAutofit/>
          </a:bodyPr>
          <a:lstStyle/>
          <a:p>
            <a:r>
              <a:rPr lang="en-US" dirty="0"/>
              <a:t>Lonicera </a:t>
            </a:r>
            <a:r>
              <a:rPr lang="en-US" dirty="0" err="1"/>
              <a:t>maackii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5681651-8276-4999-B80E-C02B22D47E6B}"/>
              </a:ext>
            </a:extLst>
          </p:cNvPr>
          <p:cNvSpPr>
            <a:spLocks noGrp="1"/>
          </p:cNvSpPr>
          <p:nvPr>
            <p:ph idx="1"/>
          </p:nvPr>
        </p:nvSpPr>
        <p:spPr>
          <a:xfrm>
            <a:off x="649225" y="2133600"/>
            <a:ext cx="5122652" cy="3759253"/>
          </a:xfrm>
        </p:spPr>
        <p:txBody>
          <a:bodyPr>
            <a:normAutofit/>
          </a:bodyPr>
          <a:lstStyle/>
          <a:p>
            <a:pPr marL="0" indent="0">
              <a:buNone/>
            </a:pPr>
            <a:r>
              <a:rPr lang="en-US" dirty="0"/>
              <a:t>Amur honeysuckle</a:t>
            </a:r>
          </a:p>
          <a:p>
            <a:endParaRPr lang="en-US" dirty="0"/>
          </a:p>
          <a:p>
            <a:r>
              <a:rPr lang="en-US" dirty="0"/>
              <a:t>Invasive</a:t>
            </a:r>
          </a:p>
          <a:p>
            <a:r>
              <a:rPr lang="en-US" b="1" dirty="0"/>
              <a:t>Can be large shrub, multi-stemmed, drooping shape</a:t>
            </a:r>
          </a:p>
          <a:p>
            <a:r>
              <a:rPr lang="en-US" dirty="0"/>
              <a:t>Leaves simple, opposite, tapered tip, slightly fuzzy below</a:t>
            </a:r>
          </a:p>
          <a:p>
            <a:r>
              <a:rPr lang="en-US" dirty="0"/>
              <a:t>Fruits are red juicy berries</a:t>
            </a:r>
          </a:p>
          <a:p>
            <a:r>
              <a:rPr lang="en-US" dirty="0"/>
              <a:t>Flowers look/smell like typical honeysuckle</a:t>
            </a:r>
          </a:p>
        </p:txBody>
      </p:sp>
      <p:pic>
        <p:nvPicPr>
          <p:cNvPr id="17410" name="Picture 2" descr="https://www.dendroapp.frec.vt.edu/VT_Assets/Fact_Sheets/images/Lonicera%20maackii/leaf1.jpg">
            <a:extLst>
              <a:ext uri="{FF2B5EF4-FFF2-40B4-BE49-F238E27FC236}">
                <a16:creationId xmlns:a16="http://schemas.microsoft.com/office/drawing/2014/main" id="{0770402A-56F4-4CA1-A900-DBA60D5989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Lonicera%20maackii/flower1.jpg">
            <a:extLst>
              <a:ext uri="{FF2B5EF4-FFF2-40B4-BE49-F238E27FC236}">
                <a16:creationId xmlns:a16="http://schemas.microsoft.com/office/drawing/2014/main" id="{6AE7075B-5414-4766-A9C4-E51066D74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5" y="375558"/>
            <a:ext cx="1821579" cy="273959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s://www.dendroapp.frec.vt.edu/VT_Assets/Fact_Sheets/images/Lonicera%20maackii/form1.jpg">
            <a:extLst>
              <a:ext uri="{FF2B5EF4-FFF2-40B4-BE49-F238E27FC236}">
                <a16:creationId xmlns:a16="http://schemas.microsoft.com/office/drawing/2014/main" id="{51737781-1118-4ADE-BEAE-742D2782E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871" y="3408681"/>
            <a:ext cx="1987922" cy="30737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8BB160-2894-44E5-AA4C-485ECC9C3263}"/>
              </a:ext>
            </a:extLst>
          </p:cNvPr>
          <p:cNvSpPr/>
          <p:nvPr/>
        </p:nvSpPr>
        <p:spPr>
          <a:xfrm>
            <a:off x="6329172" y="6524622"/>
            <a:ext cx="6096000" cy="246221"/>
          </a:xfrm>
          <a:prstGeom prst="rect">
            <a:avLst/>
          </a:prstGeom>
        </p:spPr>
        <p:txBody>
          <a:bodyPr>
            <a:spAutoFit/>
          </a:bodyPr>
          <a:lstStyle/>
          <a:p>
            <a:r>
              <a:rPr lang="en-US" sz="1000" dirty="0">
                <a:hlinkClick r:id="rId5"/>
              </a:rPr>
              <a:t>http://dendro.cnre.vt.edu/dendrology/syllabus/factsheet.cfm?ID=268</a:t>
            </a:r>
            <a:endParaRPr lang="en-US" sz="1000" dirty="0"/>
          </a:p>
        </p:txBody>
      </p:sp>
    </p:spTree>
    <p:extLst>
      <p:ext uri="{BB962C8B-B14F-4D97-AF65-F5344CB8AC3E}">
        <p14:creationId xmlns:p14="http://schemas.microsoft.com/office/powerpoint/2010/main" val="376254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07B44-B50B-483C-8EBF-71009807A545}"/>
              </a:ext>
            </a:extLst>
          </p:cNvPr>
          <p:cNvSpPr>
            <a:spLocks noGrp="1"/>
          </p:cNvSpPr>
          <p:nvPr>
            <p:ph type="title"/>
          </p:nvPr>
        </p:nvSpPr>
        <p:spPr>
          <a:xfrm>
            <a:off x="649224" y="645106"/>
            <a:ext cx="6574536" cy="1259894"/>
          </a:xfrm>
        </p:spPr>
        <p:txBody>
          <a:bodyPr>
            <a:normAutofit/>
          </a:bodyPr>
          <a:lstStyle/>
          <a:p>
            <a:r>
              <a:rPr lang="en-US" dirty="0"/>
              <a:t>Acer rubrum</a:t>
            </a:r>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DADAA6-FD32-436B-A55A-3D1FB33501ED}"/>
              </a:ext>
            </a:extLst>
          </p:cNvPr>
          <p:cNvSpPr>
            <a:spLocks noGrp="1"/>
          </p:cNvSpPr>
          <p:nvPr>
            <p:ph idx="1"/>
          </p:nvPr>
        </p:nvSpPr>
        <p:spPr>
          <a:xfrm>
            <a:off x="649225" y="2133600"/>
            <a:ext cx="5446776" cy="3759253"/>
          </a:xfrm>
        </p:spPr>
        <p:txBody>
          <a:bodyPr>
            <a:normAutofit/>
          </a:bodyPr>
          <a:lstStyle/>
          <a:p>
            <a:pPr marL="0" indent="0">
              <a:buNone/>
            </a:pPr>
            <a:r>
              <a:rPr lang="en-US" dirty="0"/>
              <a:t>Red maple</a:t>
            </a:r>
          </a:p>
          <a:p>
            <a:endParaRPr lang="en-US" dirty="0"/>
          </a:p>
          <a:p>
            <a:r>
              <a:rPr lang="en-US" dirty="0"/>
              <a:t>Bark smooth and light grey young, otherwise darker and breaks up into long, fine scaly plates</a:t>
            </a:r>
          </a:p>
          <a:p>
            <a:r>
              <a:rPr lang="en-US" dirty="0"/>
              <a:t>Buds reddish and lustrous with small lenticels</a:t>
            </a:r>
          </a:p>
          <a:p>
            <a:r>
              <a:rPr lang="en-US" dirty="0"/>
              <a:t>Fruit is light brown to reddish samaras on long stems</a:t>
            </a:r>
          </a:p>
          <a:p>
            <a:r>
              <a:rPr lang="en-US" b="1" dirty="0"/>
              <a:t>Leaves opposite, have red petioles</a:t>
            </a:r>
          </a:p>
          <a:p>
            <a:pPr lvl="1"/>
            <a:r>
              <a:rPr lang="en-US" dirty="0"/>
              <a:t>3 lobes, toothed, </a:t>
            </a:r>
            <a:r>
              <a:rPr lang="en-US" b="1" dirty="0"/>
              <a:t>pale underside</a:t>
            </a:r>
          </a:p>
        </p:txBody>
      </p:sp>
      <p:pic>
        <p:nvPicPr>
          <p:cNvPr id="2050" name="Picture 2" descr="https://www.dendroapp.frec.vt.edu/VT_Assets/Fact_Sheets/images/Acer%20rubrum/leaf1.jpg">
            <a:extLst>
              <a:ext uri="{FF2B5EF4-FFF2-40B4-BE49-F238E27FC236}">
                <a16:creationId xmlns:a16="http://schemas.microsoft.com/office/drawing/2014/main" id="{A1597AC8-E9C2-4BFE-A82E-336EF96FF7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84807" y="399718"/>
            <a:ext cx="2651922" cy="39878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Acer%20rubrum/fruit1.jpg">
            <a:extLst>
              <a:ext uri="{FF2B5EF4-FFF2-40B4-BE49-F238E27FC236}">
                <a16:creationId xmlns:a16="http://schemas.microsoft.com/office/drawing/2014/main" id="{85EA80A2-0151-4E95-A597-A92BB70F7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290" y="299175"/>
            <a:ext cx="2057839" cy="31194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droapp.frec.vt.edu/VT_Assets/Fact_Sheets/images/Acer%20rubrum/twig1.jpg">
            <a:extLst>
              <a:ext uri="{FF2B5EF4-FFF2-40B4-BE49-F238E27FC236}">
                <a16:creationId xmlns:a16="http://schemas.microsoft.com/office/drawing/2014/main" id="{AA0DB423-76B5-46E3-9E93-EDD117EF35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262" y="299175"/>
            <a:ext cx="965352" cy="25656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dendroapp.frec.vt.edu/VT_Assets/Fact_Sheets/images/Acer%20rubrum/bark1.jpg">
            <a:extLst>
              <a:ext uri="{FF2B5EF4-FFF2-40B4-BE49-F238E27FC236}">
                <a16:creationId xmlns:a16="http://schemas.microsoft.com/office/drawing/2014/main" id="{176748D8-34F8-4B66-9BED-99A4DF79F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2107" y="3640595"/>
            <a:ext cx="2057839" cy="25722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1DFD38-7139-453D-A2BA-04E6D9048D7E}"/>
              </a:ext>
            </a:extLst>
          </p:cNvPr>
          <p:cNvSpPr/>
          <p:nvPr/>
        </p:nvSpPr>
        <p:spPr>
          <a:xfrm>
            <a:off x="7772400" y="6406779"/>
            <a:ext cx="6096000" cy="246221"/>
          </a:xfrm>
          <a:prstGeom prst="rect">
            <a:avLst/>
          </a:prstGeom>
        </p:spPr>
        <p:txBody>
          <a:bodyPr>
            <a:spAutoFit/>
          </a:bodyPr>
          <a:lstStyle/>
          <a:p>
            <a:r>
              <a:rPr lang="en-US" sz="1000" dirty="0">
                <a:hlinkClick r:id="rId6"/>
              </a:rPr>
              <a:t>http://dendro.cnre.vt.edu/dendrology/syllabus/factsheet.cfm?ID=1</a:t>
            </a:r>
            <a:endParaRPr lang="en-US" sz="1000" dirty="0"/>
          </a:p>
        </p:txBody>
      </p:sp>
    </p:spTree>
    <p:extLst>
      <p:ext uri="{BB962C8B-B14F-4D97-AF65-F5344CB8AC3E}">
        <p14:creationId xmlns:p14="http://schemas.microsoft.com/office/powerpoint/2010/main" val="3760490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BF806-690B-4620-8A8C-C052F5BB9750}"/>
              </a:ext>
            </a:extLst>
          </p:cNvPr>
          <p:cNvSpPr>
            <a:spLocks noGrp="1"/>
          </p:cNvSpPr>
          <p:nvPr>
            <p:ph type="title"/>
          </p:nvPr>
        </p:nvSpPr>
        <p:spPr>
          <a:xfrm>
            <a:off x="649224" y="645106"/>
            <a:ext cx="5122652" cy="1259894"/>
          </a:xfrm>
        </p:spPr>
        <p:txBody>
          <a:bodyPr>
            <a:normAutofit/>
          </a:bodyPr>
          <a:lstStyle/>
          <a:p>
            <a:r>
              <a:rPr lang="en-US" dirty="0"/>
              <a:t>Nyssa sylvatica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7BED9AF-09E7-4C7F-A061-B08FE72006FF}"/>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err="1"/>
              <a:t>Blackgum</a:t>
            </a:r>
            <a:endParaRPr lang="en-US" dirty="0"/>
          </a:p>
          <a:p>
            <a:endParaRPr lang="en-US" dirty="0"/>
          </a:p>
          <a:p>
            <a:r>
              <a:rPr lang="en-US" dirty="0"/>
              <a:t>Greenish twigs become red-brown to grey</a:t>
            </a:r>
          </a:p>
          <a:p>
            <a:r>
              <a:rPr lang="en-US" b="1" dirty="0"/>
              <a:t>Older bark checkered, chunky, deep furrows</a:t>
            </a:r>
          </a:p>
          <a:p>
            <a:r>
              <a:rPr lang="en-US" dirty="0"/>
              <a:t>Fruit is berries in small bunches (3+)</a:t>
            </a:r>
          </a:p>
          <a:p>
            <a:r>
              <a:rPr lang="en-US" b="1" dirty="0"/>
              <a:t>Leathery leaves</a:t>
            </a:r>
            <a:r>
              <a:rPr lang="en-US" dirty="0"/>
              <a:t>, variable in shape (entire to random serrations)</a:t>
            </a:r>
          </a:p>
          <a:p>
            <a:pPr lvl="1"/>
            <a:r>
              <a:rPr lang="en-US" dirty="0"/>
              <a:t>Alternate, short petiole</a:t>
            </a:r>
          </a:p>
          <a:p>
            <a:pPr lvl="1"/>
            <a:r>
              <a:rPr lang="en-US" b="1" dirty="0"/>
              <a:t>Multiple leaves from one point</a:t>
            </a:r>
          </a:p>
        </p:txBody>
      </p:sp>
      <p:pic>
        <p:nvPicPr>
          <p:cNvPr id="16386" name="Picture 2" descr="https://www.dendroapp.frec.vt.edu/VT_Assets/Fact_Sheets/images/Nyssa%20sylvatica/leaf1.jpg">
            <a:extLst>
              <a:ext uri="{FF2B5EF4-FFF2-40B4-BE49-F238E27FC236}">
                <a16:creationId xmlns:a16="http://schemas.microsoft.com/office/drawing/2014/main" id="{47041944-2F13-43C7-8C22-59A0C94BFE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04047" y="645106"/>
            <a:ext cx="32273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2DE8315-B8BF-4158-8BF8-CB8452FCACD6}"/>
              </a:ext>
            </a:extLst>
          </p:cNvPr>
          <p:cNvSpPr/>
          <p:nvPr/>
        </p:nvSpPr>
        <p:spPr>
          <a:xfrm>
            <a:off x="6819900" y="6061223"/>
            <a:ext cx="6096000" cy="246221"/>
          </a:xfrm>
          <a:prstGeom prst="rect">
            <a:avLst/>
          </a:prstGeom>
        </p:spPr>
        <p:txBody>
          <a:bodyPr>
            <a:spAutoFit/>
          </a:bodyPr>
          <a:lstStyle/>
          <a:p>
            <a:r>
              <a:rPr lang="en-US" sz="1000" dirty="0">
                <a:hlinkClick r:id="rId3"/>
              </a:rPr>
              <a:t>http://dendro.cnre.vt.edu/dendrology/syllabus/factsheet.cfm?ID=60</a:t>
            </a:r>
            <a:endParaRPr lang="en-US" sz="1000" dirty="0"/>
          </a:p>
        </p:txBody>
      </p:sp>
    </p:spTree>
    <p:extLst>
      <p:ext uri="{BB962C8B-B14F-4D97-AF65-F5344CB8AC3E}">
        <p14:creationId xmlns:p14="http://schemas.microsoft.com/office/powerpoint/2010/main" val="4216175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E7805-F486-4304-8098-48574B7363C4}"/>
              </a:ext>
            </a:extLst>
          </p:cNvPr>
          <p:cNvSpPr>
            <a:spLocks noGrp="1"/>
          </p:cNvSpPr>
          <p:nvPr>
            <p:ph type="title"/>
          </p:nvPr>
        </p:nvSpPr>
        <p:spPr>
          <a:xfrm>
            <a:off x="649224" y="645106"/>
            <a:ext cx="5122652" cy="1259894"/>
          </a:xfrm>
        </p:spPr>
        <p:txBody>
          <a:bodyPr>
            <a:normAutofit/>
          </a:bodyPr>
          <a:lstStyle/>
          <a:p>
            <a:r>
              <a:rPr lang="en-US" dirty="0" err="1"/>
              <a:t>Parthenocissus</a:t>
            </a:r>
            <a:r>
              <a:rPr lang="en-US" dirty="0"/>
              <a:t> quinquefolia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B56E66-7E28-4DD4-8076-8D52C5670A40}"/>
              </a:ext>
            </a:extLst>
          </p:cNvPr>
          <p:cNvSpPr>
            <a:spLocks noGrp="1"/>
          </p:cNvSpPr>
          <p:nvPr>
            <p:ph idx="1"/>
          </p:nvPr>
        </p:nvSpPr>
        <p:spPr>
          <a:xfrm>
            <a:off x="649225" y="2133600"/>
            <a:ext cx="5122652" cy="3759253"/>
          </a:xfrm>
        </p:spPr>
        <p:txBody>
          <a:bodyPr>
            <a:normAutofit/>
          </a:bodyPr>
          <a:lstStyle/>
          <a:p>
            <a:pPr marL="0" indent="0">
              <a:buNone/>
            </a:pPr>
            <a:r>
              <a:rPr lang="en-US" dirty="0"/>
              <a:t>Virginia creeper</a:t>
            </a:r>
          </a:p>
          <a:p>
            <a:endParaRPr lang="en-US" dirty="0"/>
          </a:p>
          <a:p>
            <a:r>
              <a:rPr lang="en-US" dirty="0"/>
              <a:t>Bright red fall color</a:t>
            </a:r>
          </a:p>
          <a:p>
            <a:r>
              <a:rPr lang="en-US" b="1" dirty="0"/>
              <a:t>Tendrils from vine are much heftier than T. radicans (poison ivy)</a:t>
            </a:r>
          </a:p>
          <a:p>
            <a:pPr lvl="1"/>
            <a:r>
              <a:rPr lang="en-US" dirty="0"/>
              <a:t>Look like hard lab bug feet that you don’t want on you</a:t>
            </a:r>
          </a:p>
          <a:p>
            <a:r>
              <a:rPr lang="en-US" dirty="0"/>
              <a:t>Leaves alternate, coarse toothed</a:t>
            </a:r>
          </a:p>
          <a:p>
            <a:pPr lvl="1"/>
            <a:r>
              <a:rPr lang="en-US" b="1" dirty="0"/>
              <a:t>Palmately compound in 5s (like </a:t>
            </a:r>
            <a:r>
              <a:rPr lang="en-US" b="1" dirty="0" err="1"/>
              <a:t>Rubus</a:t>
            </a:r>
            <a:r>
              <a:rPr lang="en-US" b="1" dirty="0"/>
              <a:t> </a:t>
            </a:r>
            <a:r>
              <a:rPr lang="en-US" b="1" dirty="0" err="1"/>
              <a:t>allegheniensis</a:t>
            </a:r>
            <a:r>
              <a:rPr lang="en-US" b="1" dirty="0"/>
              <a:t>)</a:t>
            </a:r>
          </a:p>
        </p:txBody>
      </p:sp>
      <p:pic>
        <p:nvPicPr>
          <p:cNvPr id="6146" name="Picture 2" descr="https://www.dendroapp.frec.vt.edu/VT_Assets/Fact_Sheets/images/Parthenocissus%20quinquefolia/leaf1.jpg">
            <a:extLst>
              <a:ext uri="{FF2B5EF4-FFF2-40B4-BE49-F238E27FC236}">
                <a16:creationId xmlns:a16="http://schemas.microsoft.com/office/drawing/2014/main" id="{DA4BCA3F-62E2-4B63-BF64-F7F61C4D7A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92117" y="440871"/>
            <a:ext cx="3617003" cy="4521254"/>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https://www.dendroapp.frec.vt.edu/VT_Assets/Fact_Sheets/images/Parthenocissus%20quinquefolia/bark1.jpg">
            <a:extLst>
              <a:ext uri="{FF2B5EF4-FFF2-40B4-BE49-F238E27FC236}">
                <a16:creationId xmlns:a16="http://schemas.microsoft.com/office/drawing/2014/main" id="{92B06B55-9EC7-4E08-A995-B8CD32243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937" y="1078367"/>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BF458B-1F49-44CC-AE4C-149B0556B1B7}"/>
              </a:ext>
            </a:extLst>
          </p:cNvPr>
          <p:cNvSpPr/>
          <p:nvPr/>
        </p:nvSpPr>
        <p:spPr>
          <a:xfrm>
            <a:off x="7505700" y="6294018"/>
            <a:ext cx="6096000" cy="246221"/>
          </a:xfrm>
          <a:prstGeom prst="rect">
            <a:avLst/>
          </a:prstGeom>
        </p:spPr>
        <p:txBody>
          <a:bodyPr>
            <a:spAutoFit/>
          </a:bodyPr>
          <a:lstStyle/>
          <a:p>
            <a:r>
              <a:rPr lang="en-US" sz="1000" dirty="0">
                <a:hlinkClick r:id="rId4"/>
              </a:rPr>
              <a:t>http://dendro.cnre.vt.edu/dendrology/syllabus/factsheet.cfm?ID=126</a:t>
            </a:r>
            <a:endParaRPr lang="en-US" sz="1000" dirty="0"/>
          </a:p>
        </p:txBody>
      </p:sp>
    </p:spTree>
    <p:extLst>
      <p:ext uri="{BB962C8B-B14F-4D97-AF65-F5344CB8AC3E}">
        <p14:creationId xmlns:p14="http://schemas.microsoft.com/office/powerpoint/2010/main" val="1513008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2E9E3-85D0-4424-8A4F-952ECAE4EB24}"/>
              </a:ext>
            </a:extLst>
          </p:cNvPr>
          <p:cNvSpPr>
            <a:spLocks noGrp="1"/>
          </p:cNvSpPr>
          <p:nvPr>
            <p:ph type="title"/>
          </p:nvPr>
        </p:nvSpPr>
        <p:spPr>
          <a:xfrm>
            <a:off x="649224" y="645106"/>
            <a:ext cx="5122652" cy="1259894"/>
          </a:xfrm>
        </p:spPr>
        <p:txBody>
          <a:bodyPr>
            <a:normAutofit/>
          </a:bodyPr>
          <a:lstStyle/>
          <a:p>
            <a:r>
              <a:rPr lang="en-US" dirty="0"/>
              <a:t>Paulownia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8555408-CDA6-4A74-BC1A-8566ADAEED73}"/>
              </a:ext>
            </a:extLst>
          </p:cNvPr>
          <p:cNvSpPr>
            <a:spLocks noGrp="1"/>
          </p:cNvSpPr>
          <p:nvPr>
            <p:ph idx="1"/>
          </p:nvPr>
        </p:nvSpPr>
        <p:spPr>
          <a:xfrm>
            <a:off x="649225" y="2133600"/>
            <a:ext cx="5122652" cy="3759253"/>
          </a:xfrm>
        </p:spPr>
        <p:txBody>
          <a:bodyPr>
            <a:normAutofit/>
          </a:bodyPr>
          <a:lstStyle/>
          <a:p>
            <a:pPr marL="0" indent="0">
              <a:buNone/>
            </a:pPr>
            <a:r>
              <a:rPr lang="en-US" dirty="0"/>
              <a:t>Princess / Empress tree</a:t>
            </a:r>
          </a:p>
          <a:p>
            <a:endParaRPr lang="en-US" dirty="0"/>
          </a:p>
          <a:p>
            <a:r>
              <a:rPr lang="en-US" dirty="0"/>
              <a:t>Invasive</a:t>
            </a:r>
          </a:p>
          <a:p>
            <a:r>
              <a:rPr lang="en-US" b="1" dirty="0"/>
              <a:t>Showy flowers and fruits</a:t>
            </a:r>
            <a:r>
              <a:rPr lang="en-US" dirty="0"/>
              <a:t> (oval capsules, sound like wind chimes)</a:t>
            </a:r>
          </a:p>
          <a:p>
            <a:r>
              <a:rPr lang="en-US" b="1" dirty="0"/>
              <a:t>Very fuzzy leaves</a:t>
            </a:r>
          </a:p>
          <a:p>
            <a:pPr lvl="1"/>
            <a:r>
              <a:rPr lang="en-US" dirty="0"/>
              <a:t>Also very large leaves</a:t>
            </a:r>
          </a:p>
          <a:p>
            <a:pPr lvl="1"/>
            <a:r>
              <a:rPr lang="en-US" dirty="0"/>
              <a:t>Heart-shaped</a:t>
            </a:r>
          </a:p>
        </p:txBody>
      </p:sp>
      <p:pic>
        <p:nvPicPr>
          <p:cNvPr id="15362" name="Picture 2" descr="https://www.dendroapp.frec.vt.edu/VT_Assets/Fact_Sheets/images/Paulownia%20tomentosa/leaf1.jpg">
            <a:extLst>
              <a:ext uri="{FF2B5EF4-FFF2-40B4-BE49-F238E27FC236}">
                <a16:creationId xmlns:a16="http://schemas.microsoft.com/office/drawing/2014/main" id="{8E9A0C80-E0EA-4104-97D0-B8CE70C866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0636" y="481820"/>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https://www.dendroapp.frec.vt.edu/VT_Assets/Fact_Sheets/images/Paulownia%20tomentosa/flower1.jpg">
            <a:extLst>
              <a:ext uri="{FF2B5EF4-FFF2-40B4-BE49-F238E27FC236}">
                <a16:creationId xmlns:a16="http://schemas.microsoft.com/office/drawing/2014/main" id="{4B329F08-881A-4BD4-A64B-965197D3B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640358"/>
            <a:ext cx="1781724" cy="24929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www.dendroapp.frec.vt.edu/VT_Assets/Fact_Sheets/images/Paulownia%20tomentosa/fruit1.jpg">
            <a:extLst>
              <a:ext uri="{FF2B5EF4-FFF2-40B4-BE49-F238E27FC236}">
                <a16:creationId xmlns:a16="http://schemas.microsoft.com/office/drawing/2014/main" id="{E6D4646D-5A5C-4C16-861B-76DA974D8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608" y="3382767"/>
            <a:ext cx="1589034" cy="23898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200829-8668-4474-A238-ABC4F2C0D612}"/>
              </a:ext>
            </a:extLst>
          </p:cNvPr>
          <p:cNvSpPr/>
          <p:nvPr/>
        </p:nvSpPr>
        <p:spPr>
          <a:xfrm>
            <a:off x="5954775" y="6095407"/>
            <a:ext cx="6096000" cy="246221"/>
          </a:xfrm>
          <a:prstGeom prst="rect">
            <a:avLst/>
          </a:prstGeom>
        </p:spPr>
        <p:txBody>
          <a:bodyPr>
            <a:spAutoFit/>
          </a:bodyPr>
          <a:lstStyle/>
          <a:p>
            <a:r>
              <a:rPr lang="en-US" sz="1000" dirty="0">
                <a:hlinkClick r:id="rId5"/>
              </a:rPr>
              <a:t>http://dendro.cnre.vt.edu/dendrology/syllabus/factsheet.cfm?ID=145</a:t>
            </a:r>
            <a:endParaRPr lang="en-US" sz="1000" dirty="0"/>
          </a:p>
        </p:txBody>
      </p:sp>
    </p:spTree>
    <p:extLst>
      <p:ext uri="{BB962C8B-B14F-4D97-AF65-F5344CB8AC3E}">
        <p14:creationId xmlns:p14="http://schemas.microsoft.com/office/powerpoint/2010/main" val="2577254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9A49E-AA25-4C98-9458-F8359CEE517D}"/>
              </a:ext>
            </a:extLst>
          </p:cNvPr>
          <p:cNvSpPr>
            <a:spLocks noGrp="1"/>
          </p:cNvSpPr>
          <p:nvPr>
            <p:ph type="title"/>
          </p:nvPr>
        </p:nvSpPr>
        <p:spPr>
          <a:xfrm>
            <a:off x="649224" y="645106"/>
            <a:ext cx="5122652" cy="1259894"/>
          </a:xfrm>
        </p:spPr>
        <p:txBody>
          <a:bodyPr>
            <a:normAutofit/>
          </a:bodyPr>
          <a:lstStyle/>
          <a:p>
            <a:r>
              <a:rPr lang="en-US" dirty="0"/>
              <a:t>Pinus </a:t>
            </a:r>
            <a:r>
              <a:rPr lang="en-US" dirty="0" err="1"/>
              <a:t>pungens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F1355A6-2C0B-437B-A213-1AA9414401A6}"/>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500" dirty="0"/>
              <a:t>Table mountain pine</a:t>
            </a:r>
          </a:p>
          <a:p>
            <a:pPr>
              <a:lnSpc>
                <a:spcPct val="90000"/>
              </a:lnSpc>
            </a:pPr>
            <a:endParaRPr lang="en-US" sz="1500" dirty="0"/>
          </a:p>
          <a:p>
            <a:pPr>
              <a:lnSpc>
                <a:spcPct val="90000"/>
              </a:lnSpc>
            </a:pPr>
            <a:r>
              <a:rPr lang="en-US" sz="1500" dirty="0"/>
              <a:t>Bark is scaly, dark red-brown or grey, developing irregular plates with very scaly surface</a:t>
            </a:r>
          </a:p>
          <a:p>
            <a:pPr>
              <a:lnSpc>
                <a:spcPct val="90000"/>
              </a:lnSpc>
            </a:pPr>
            <a:r>
              <a:rPr lang="en-US" sz="1500" b="1" dirty="0"/>
              <a:t>Needles in groups of 2</a:t>
            </a:r>
            <a:r>
              <a:rPr lang="en-US" sz="1500" dirty="0"/>
              <a:t>, twisted like P. virginiana</a:t>
            </a:r>
          </a:p>
          <a:p>
            <a:pPr lvl="1">
              <a:lnSpc>
                <a:spcPct val="90000"/>
              </a:lnSpc>
            </a:pPr>
            <a:r>
              <a:rPr lang="en-US" sz="1300" dirty="0"/>
              <a:t>Sharp-tipped</a:t>
            </a:r>
          </a:p>
          <a:p>
            <a:pPr>
              <a:lnSpc>
                <a:spcPct val="90000"/>
              </a:lnSpc>
            </a:pPr>
            <a:r>
              <a:rPr lang="en-US" sz="1500" dirty="0"/>
              <a:t>Cones have </a:t>
            </a:r>
            <a:r>
              <a:rPr lang="en-US" sz="1500" b="1" dirty="0"/>
              <a:t>thick, curved spines in all directions</a:t>
            </a:r>
          </a:p>
          <a:p>
            <a:pPr lvl="1">
              <a:lnSpc>
                <a:spcPct val="90000"/>
              </a:lnSpc>
            </a:pPr>
            <a:r>
              <a:rPr lang="en-US" sz="1500" dirty="0"/>
              <a:t>Often grow in whorls</a:t>
            </a:r>
          </a:p>
          <a:p>
            <a:pPr lvl="1">
              <a:lnSpc>
                <a:spcPct val="90000"/>
              </a:lnSpc>
            </a:pPr>
            <a:r>
              <a:rPr lang="en-US" sz="1500" b="1" dirty="0"/>
              <a:t>Cones are closed</a:t>
            </a:r>
          </a:p>
          <a:p>
            <a:pPr>
              <a:lnSpc>
                <a:spcPct val="90000"/>
              </a:lnSpc>
            </a:pPr>
            <a:endParaRPr lang="en-US" sz="1500" dirty="0"/>
          </a:p>
          <a:p>
            <a:pPr>
              <a:lnSpc>
                <a:spcPct val="90000"/>
              </a:lnSpc>
            </a:pPr>
            <a:r>
              <a:rPr lang="en-US" sz="1500" dirty="0"/>
              <a:t>NOT IN PLOT</a:t>
            </a:r>
          </a:p>
        </p:txBody>
      </p:sp>
      <p:pic>
        <p:nvPicPr>
          <p:cNvPr id="14338" name="Picture 2" descr="https://www.dendroapp.frec.vt.edu/VT_Assets/Fact_Sheets/images/Pinus%20pungens/twig1.jpg">
            <a:extLst>
              <a:ext uri="{FF2B5EF4-FFF2-40B4-BE49-F238E27FC236}">
                <a16:creationId xmlns:a16="http://schemas.microsoft.com/office/drawing/2014/main" id="{B2BFB5C0-704F-4589-A605-9FDF1B7E4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990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https://www.dendroapp.frec.vt.edu/VT_Assets/Fact_Sheets/images/Pinus%20pungens/fruit1.jpg">
            <a:extLst>
              <a:ext uri="{FF2B5EF4-FFF2-40B4-BE49-F238E27FC236}">
                <a16:creationId xmlns:a16="http://schemas.microsoft.com/office/drawing/2014/main" id="{74D10C04-09F1-4261-94E8-8038B6356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2311311"/>
            <a:ext cx="2048326" cy="26416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2FDAB3D-76A2-4F7F-BFFC-E88364243C98}"/>
              </a:ext>
            </a:extLst>
          </p:cNvPr>
          <p:cNvSpPr/>
          <p:nvPr/>
        </p:nvSpPr>
        <p:spPr>
          <a:xfrm>
            <a:off x="6523578" y="6149447"/>
            <a:ext cx="6096000" cy="246221"/>
          </a:xfrm>
          <a:prstGeom prst="rect">
            <a:avLst/>
          </a:prstGeom>
        </p:spPr>
        <p:txBody>
          <a:bodyPr>
            <a:spAutoFit/>
          </a:bodyPr>
          <a:lstStyle/>
          <a:p>
            <a:r>
              <a:rPr lang="en-US" sz="1000" dirty="0">
                <a:hlinkClick r:id="rId4"/>
              </a:rPr>
              <a:t>http://dendro.cnre.vt.edu/dendrology/syllabus/factsheet.cfm?ID=114</a:t>
            </a:r>
            <a:endParaRPr lang="en-US" sz="1000" dirty="0"/>
          </a:p>
        </p:txBody>
      </p:sp>
    </p:spTree>
    <p:extLst>
      <p:ext uri="{BB962C8B-B14F-4D97-AF65-F5344CB8AC3E}">
        <p14:creationId xmlns:p14="http://schemas.microsoft.com/office/powerpoint/2010/main" val="2457748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BABF3-20C1-4E84-B3A0-EF8B27FD73DE}"/>
              </a:ext>
            </a:extLst>
          </p:cNvPr>
          <p:cNvSpPr>
            <a:spLocks noGrp="1"/>
          </p:cNvSpPr>
          <p:nvPr>
            <p:ph type="title"/>
          </p:nvPr>
        </p:nvSpPr>
        <p:spPr>
          <a:xfrm>
            <a:off x="649224" y="645106"/>
            <a:ext cx="5122652" cy="1259894"/>
          </a:xfrm>
        </p:spPr>
        <p:txBody>
          <a:bodyPr>
            <a:normAutofit/>
          </a:bodyPr>
          <a:lstStyle/>
          <a:p>
            <a:r>
              <a:rPr lang="en-US" dirty="0"/>
              <a:t>Pinus </a:t>
            </a:r>
            <a:r>
              <a:rPr lang="en-US" dirty="0" err="1"/>
              <a:t>strobus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A00D1C-D9ED-4B2D-A543-79C05417FF9E}"/>
              </a:ext>
            </a:extLst>
          </p:cNvPr>
          <p:cNvSpPr>
            <a:spLocks noGrp="1"/>
          </p:cNvSpPr>
          <p:nvPr>
            <p:ph idx="1"/>
          </p:nvPr>
        </p:nvSpPr>
        <p:spPr>
          <a:xfrm>
            <a:off x="649225" y="2133600"/>
            <a:ext cx="5122652" cy="3759253"/>
          </a:xfrm>
        </p:spPr>
        <p:txBody>
          <a:bodyPr>
            <a:normAutofit/>
          </a:bodyPr>
          <a:lstStyle/>
          <a:p>
            <a:pPr marL="0" indent="0">
              <a:buNone/>
            </a:pPr>
            <a:r>
              <a:rPr lang="en-US" dirty="0"/>
              <a:t>Eastern white pine</a:t>
            </a:r>
          </a:p>
          <a:p>
            <a:endParaRPr lang="en-US" b="1" dirty="0"/>
          </a:p>
          <a:p>
            <a:r>
              <a:rPr lang="en-US" b="1" dirty="0"/>
              <a:t>Cones are longer, more slender, not stiff</a:t>
            </a:r>
          </a:p>
          <a:p>
            <a:r>
              <a:rPr lang="en-US" dirty="0"/>
              <a:t>Bark reddish-brown to grey-brown with furrows/ridges</a:t>
            </a:r>
          </a:p>
          <a:p>
            <a:r>
              <a:rPr lang="en-US" b="1" dirty="0"/>
              <a:t>Needles in groups of 5</a:t>
            </a:r>
            <a:r>
              <a:rPr lang="en-US" dirty="0"/>
              <a:t>, can appear blue-green</a:t>
            </a:r>
          </a:p>
          <a:p>
            <a:pPr lvl="1"/>
            <a:r>
              <a:rPr lang="en-US" dirty="0"/>
              <a:t>Thinner than P. virginiana</a:t>
            </a:r>
          </a:p>
        </p:txBody>
      </p:sp>
      <p:pic>
        <p:nvPicPr>
          <p:cNvPr id="13314" name="Picture 2" descr="https://www.dendroapp.frec.vt.edu/VT_Assets/Fact_Sheets/images/Pinus%20strobus/twig1.jpg">
            <a:extLst>
              <a:ext uri="{FF2B5EF4-FFF2-40B4-BE49-F238E27FC236}">
                <a16:creationId xmlns:a16="http://schemas.microsoft.com/office/drawing/2014/main" id="{C951DD92-FA63-4D81-87EC-44DCE3F192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1361" y="645106"/>
            <a:ext cx="3673422"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8" name="Picture 6" descr="https://www.dendroapp.frec.vt.edu/VT_Assets/Fact_Sheets/images/Pinus%20strobus/fruit1.jpg">
            <a:extLst>
              <a:ext uri="{FF2B5EF4-FFF2-40B4-BE49-F238E27FC236}">
                <a16:creationId xmlns:a16="http://schemas.microsoft.com/office/drawing/2014/main" id="{B41B956C-552F-4E24-B9AA-57445986D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938" y="1813656"/>
            <a:ext cx="1995360" cy="32251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BC1F0A-F565-463B-99DE-F42D37D7128C}"/>
              </a:ext>
            </a:extLst>
          </p:cNvPr>
          <p:cNvSpPr/>
          <p:nvPr/>
        </p:nvSpPr>
        <p:spPr>
          <a:xfrm>
            <a:off x="6880072" y="6126831"/>
            <a:ext cx="6096000" cy="246221"/>
          </a:xfrm>
          <a:prstGeom prst="rect">
            <a:avLst/>
          </a:prstGeom>
        </p:spPr>
        <p:txBody>
          <a:bodyPr>
            <a:spAutoFit/>
          </a:bodyPr>
          <a:lstStyle/>
          <a:p>
            <a:r>
              <a:rPr lang="en-US" sz="1000" dirty="0">
                <a:hlinkClick r:id="rId4"/>
              </a:rPr>
              <a:t>http://dendro.cnre.vt.edu/dendrology/syllabus/factsheet.cfm?ID=111</a:t>
            </a:r>
            <a:endParaRPr lang="en-US" sz="1000" dirty="0"/>
          </a:p>
        </p:txBody>
      </p:sp>
    </p:spTree>
    <p:extLst>
      <p:ext uri="{BB962C8B-B14F-4D97-AF65-F5344CB8AC3E}">
        <p14:creationId xmlns:p14="http://schemas.microsoft.com/office/powerpoint/2010/main" val="2456239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2CA96-F45F-4177-8071-480CD54605E4}"/>
              </a:ext>
            </a:extLst>
          </p:cNvPr>
          <p:cNvSpPr>
            <a:spLocks noGrp="1"/>
          </p:cNvSpPr>
          <p:nvPr>
            <p:ph type="title"/>
          </p:nvPr>
        </p:nvSpPr>
        <p:spPr>
          <a:xfrm>
            <a:off x="649224" y="645106"/>
            <a:ext cx="5122652" cy="1259894"/>
          </a:xfrm>
        </p:spPr>
        <p:txBody>
          <a:bodyPr>
            <a:normAutofit/>
          </a:bodyPr>
          <a:lstStyle/>
          <a:p>
            <a:r>
              <a:rPr lang="en-US" dirty="0"/>
              <a:t>Pinus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8542370-6A12-4129-ADBC-AB82D2F7D9D1}"/>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Virginia pine</a:t>
            </a:r>
          </a:p>
          <a:p>
            <a:endParaRPr lang="en-US" dirty="0"/>
          </a:p>
          <a:p>
            <a:r>
              <a:rPr lang="en-US" dirty="0"/>
              <a:t>Small cones, sessile</a:t>
            </a:r>
          </a:p>
          <a:p>
            <a:r>
              <a:rPr lang="en-US" dirty="0"/>
              <a:t>Bark is orange-brown and scaly (young) to cinnamon colored patches (older)</a:t>
            </a:r>
          </a:p>
          <a:p>
            <a:r>
              <a:rPr lang="en-US" b="1" dirty="0"/>
              <a:t>Needles in groups of 2</a:t>
            </a:r>
          </a:p>
          <a:p>
            <a:pPr lvl="1"/>
            <a:r>
              <a:rPr lang="en-US" b="1" dirty="0"/>
              <a:t>Twisting</a:t>
            </a:r>
            <a:r>
              <a:rPr lang="en-US" dirty="0"/>
              <a:t>! They look like they’re not fully straight</a:t>
            </a:r>
          </a:p>
          <a:p>
            <a:endParaRPr lang="en-US" dirty="0"/>
          </a:p>
          <a:p>
            <a:r>
              <a:rPr lang="en-US" dirty="0"/>
              <a:t>In plot, the only 2 tagged P. virginiana are too tall to see needles</a:t>
            </a:r>
          </a:p>
        </p:txBody>
      </p:sp>
      <p:pic>
        <p:nvPicPr>
          <p:cNvPr id="12290" name="Picture 2" descr="https://www.dendroapp.frec.vt.edu/VT_Assets/Fact_Sheets/images/Pinus%20virginiana/twig1.jpg">
            <a:extLst>
              <a:ext uri="{FF2B5EF4-FFF2-40B4-BE49-F238E27FC236}">
                <a16:creationId xmlns:a16="http://schemas.microsoft.com/office/drawing/2014/main" id="{A44F0C7D-203D-4C03-B360-DA1BAB3EA2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01469" y="645106"/>
            <a:ext cx="36340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Pinus%20virginiana/fruit1.jpg">
            <a:extLst>
              <a:ext uri="{FF2B5EF4-FFF2-40B4-BE49-F238E27FC236}">
                <a16:creationId xmlns:a16="http://schemas.microsoft.com/office/drawing/2014/main" id="{05C3B173-E3D6-41BE-9D47-D5ECCAAB8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16" y="1621245"/>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15A31F-741D-492A-B163-73A9A606E82E}"/>
              </a:ext>
            </a:extLst>
          </p:cNvPr>
          <p:cNvSpPr/>
          <p:nvPr/>
        </p:nvSpPr>
        <p:spPr>
          <a:xfrm>
            <a:off x="5548116" y="5998056"/>
            <a:ext cx="6096000" cy="246221"/>
          </a:xfrm>
          <a:prstGeom prst="rect">
            <a:avLst/>
          </a:prstGeom>
        </p:spPr>
        <p:txBody>
          <a:bodyPr>
            <a:spAutoFit/>
          </a:bodyPr>
          <a:lstStyle/>
          <a:p>
            <a:r>
              <a:rPr lang="en-US" sz="1000" dirty="0">
                <a:hlinkClick r:id="rId4"/>
              </a:rPr>
              <a:t>http://dendro.cnre.vt.edu/dendrology/syllabus/factsheet.cfm?ID=113</a:t>
            </a:r>
            <a:endParaRPr lang="en-US" sz="1000" dirty="0"/>
          </a:p>
        </p:txBody>
      </p:sp>
    </p:spTree>
    <p:extLst>
      <p:ext uri="{BB962C8B-B14F-4D97-AF65-F5344CB8AC3E}">
        <p14:creationId xmlns:p14="http://schemas.microsoft.com/office/powerpoint/2010/main" val="1194168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DB098-BF3D-4585-A23C-D31A86999AD9}"/>
              </a:ext>
            </a:extLst>
          </p:cNvPr>
          <p:cNvSpPr>
            <a:spLocks noGrp="1"/>
          </p:cNvSpPr>
          <p:nvPr>
            <p:ph type="title"/>
          </p:nvPr>
        </p:nvSpPr>
        <p:spPr>
          <a:xfrm>
            <a:off x="649224" y="645106"/>
            <a:ext cx="5122652" cy="1259894"/>
          </a:xfrm>
        </p:spPr>
        <p:txBody>
          <a:bodyPr>
            <a:normAutofit/>
          </a:bodyPr>
          <a:lstStyle/>
          <a:p>
            <a:r>
              <a:rPr lang="en-US" dirty="0" err="1"/>
              <a:t>Platanus</a:t>
            </a:r>
            <a:r>
              <a:rPr lang="en-US" dirty="0"/>
              <a:t> </a:t>
            </a:r>
            <a:r>
              <a:rPr lang="en-US" dirty="0" err="1"/>
              <a:t>occidentalis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9F0AA24E-CD4E-42D5-8E64-614A22358C5E}"/>
              </a:ext>
            </a:extLst>
          </p:cNvPr>
          <p:cNvSpPr>
            <a:spLocks noGrp="1"/>
          </p:cNvSpPr>
          <p:nvPr>
            <p:ph idx="1"/>
          </p:nvPr>
        </p:nvSpPr>
        <p:spPr>
          <a:xfrm>
            <a:off x="649225" y="2133600"/>
            <a:ext cx="5122652" cy="3759253"/>
          </a:xfrm>
        </p:spPr>
        <p:txBody>
          <a:bodyPr>
            <a:normAutofit/>
          </a:bodyPr>
          <a:lstStyle/>
          <a:p>
            <a:r>
              <a:rPr lang="en-US" dirty="0"/>
              <a:t>Alternate, palmately-veined, </a:t>
            </a:r>
            <a:r>
              <a:rPr lang="en-US" b="1" dirty="0"/>
              <a:t>typical sycamore shape</a:t>
            </a:r>
          </a:p>
          <a:p>
            <a:r>
              <a:rPr lang="en-US" dirty="0"/>
              <a:t>Zigzagging twigs, large tree</a:t>
            </a:r>
          </a:p>
          <a:p>
            <a:r>
              <a:rPr lang="en-US" b="1" dirty="0"/>
              <a:t>Bark is mottled brown, green, tan, white</a:t>
            </a:r>
          </a:p>
          <a:p>
            <a:pPr lvl="1"/>
            <a:r>
              <a:rPr lang="en-US" dirty="0"/>
              <a:t>Camouflage bark that easily exfoliates</a:t>
            </a:r>
          </a:p>
        </p:txBody>
      </p:sp>
      <p:pic>
        <p:nvPicPr>
          <p:cNvPr id="11266" name="Picture 2" descr="https://www.dendroapp.frec.vt.edu/VT_Assets/Fact_Sheets/images/Platanus%20occidentalis/leaf1.jpg">
            <a:extLst>
              <a:ext uri="{FF2B5EF4-FFF2-40B4-BE49-F238E27FC236}">
                <a16:creationId xmlns:a16="http://schemas.microsoft.com/office/drawing/2014/main" id="{26D28EA3-7F46-4AD0-8B52-608E599EAA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9289" y="596120"/>
            <a:ext cx="39095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Platanus%20occidentalis/bark1.jpg">
            <a:extLst>
              <a:ext uri="{FF2B5EF4-FFF2-40B4-BE49-F238E27FC236}">
                <a16:creationId xmlns:a16="http://schemas.microsoft.com/office/drawing/2014/main" id="{25DAA872-7741-4824-BC40-3CA56C7E7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258" y="3657435"/>
            <a:ext cx="2215518" cy="2910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5DB50C7-30B5-4440-9ED1-7E3F531673F8}"/>
              </a:ext>
            </a:extLst>
          </p:cNvPr>
          <p:cNvSpPr/>
          <p:nvPr/>
        </p:nvSpPr>
        <p:spPr>
          <a:xfrm>
            <a:off x="7789289" y="6567500"/>
            <a:ext cx="6096000" cy="246221"/>
          </a:xfrm>
          <a:prstGeom prst="rect">
            <a:avLst/>
          </a:prstGeom>
        </p:spPr>
        <p:txBody>
          <a:bodyPr>
            <a:spAutoFit/>
          </a:bodyPr>
          <a:lstStyle/>
          <a:p>
            <a:r>
              <a:rPr lang="en-US" sz="1000" dirty="0">
                <a:hlinkClick r:id="rId4"/>
              </a:rPr>
              <a:t>http://dendro.cnre.vt.edu/dendrology/syllabus/factsheet.cfm?ID=36</a:t>
            </a:r>
            <a:endParaRPr lang="en-US" sz="1000" dirty="0"/>
          </a:p>
        </p:txBody>
      </p:sp>
    </p:spTree>
    <p:extLst>
      <p:ext uri="{BB962C8B-B14F-4D97-AF65-F5344CB8AC3E}">
        <p14:creationId xmlns:p14="http://schemas.microsoft.com/office/powerpoint/2010/main" val="3057414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FEC58-30ED-4A5F-A7AB-65DCB9F7273C}"/>
              </a:ext>
            </a:extLst>
          </p:cNvPr>
          <p:cNvSpPr>
            <a:spLocks noGrp="1"/>
          </p:cNvSpPr>
          <p:nvPr>
            <p:ph type="title"/>
          </p:nvPr>
        </p:nvSpPr>
        <p:spPr>
          <a:xfrm>
            <a:off x="649224" y="645106"/>
            <a:ext cx="5122652" cy="1259894"/>
          </a:xfrm>
        </p:spPr>
        <p:txBody>
          <a:bodyPr>
            <a:normAutofit/>
          </a:bodyPr>
          <a:lstStyle/>
          <a:p>
            <a:r>
              <a:rPr lang="en-US" dirty="0"/>
              <a:t>Prunus avium</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B067DD-CD0E-49FC-9379-DE76A5E2DC65}"/>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Sweet cherry</a:t>
            </a:r>
          </a:p>
          <a:p>
            <a:endParaRPr lang="en-US" b="1" dirty="0"/>
          </a:p>
          <a:p>
            <a:r>
              <a:rPr lang="en-US" dirty="0"/>
              <a:t>Invasive</a:t>
            </a:r>
          </a:p>
          <a:p>
            <a:r>
              <a:rPr lang="en-US" b="1" dirty="0"/>
              <a:t>Leaves not as dark/glossy </a:t>
            </a:r>
            <a:r>
              <a:rPr lang="en-US" dirty="0"/>
              <a:t>as P. </a:t>
            </a:r>
            <a:r>
              <a:rPr lang="en-US" dirty="0" err="1"/>
              <a:t>serotina</a:t>
            </a:r>
            <a:endParaRPr lang="en-US" dirty="0"/>
          </a:p>
          <a:p>
            <a:pPr lvl="1"/>
            <a:r>
              <a:rPr lang="en-US" dirty="0"/>
              <a:t>Coarser serrations</a:t>
            </a:r>
          </a:p>
          <a:p>
            <a:r>
              <a:rPr lang="en-US" dirty="0"/>
              <a:t>Fruit is sweet</a:t>
            </a:r>
          </a:p>
          <a:p>
            <a:r>
              <a:rPr lang="en-US" dirty="0"/>
              <a:t>Bark is much more like typical cherry (</a:t>
            </a:r>
            <a:r>
              <a:rPr lang="en-US" b="1" dirty="0"/>
              <a:t>large horizontal lenticels </a:t>
            </a:r>
            <a:r>
              <a:rPr lang="en-US" dirty="0"/>
              <a:t>encircling trunk).</a:t>
            </a:r>
          </a:p>
          <a:p>
            <a:pPr lvl="1"/>
            <a:r>
              <a:rPr lang="en-US" dirty="0"/>
              <a:t>In plot, have large P. avium with easily recognizable bark</a:t>
            </a:r>
          </a:p>
          <a:p>
            <a:pPr lvl="1"/>
            <a:r>
              <a:rPr lang="en-US" dirty="0"/>
              <a:t>Bark can also peel</a:t>
            </a:r>
          </a:p>
        </p:txBody>
      </p:sp>
      <p:pic>
        <p:nvPicPr>
          <p:cNvPr id="10242" name="Picture 2" descr="https://www.dendroapp.frec.vt.edu/VT_Assets/Fact_Sheets/images/Prunus%20avium/leaf1.jpg">
            <a:extLst>
              <a:ext uri="{FF2B5EF4-FFF2-40B4-BE49-F238E27FC236}">
                <a16:creationId xmlns:a16="http://schemas.microsoft.com/office/drawing/2014/main" id="{01D6F2D7-498E-4723-9407-3718401D2C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28530" y="802359"/>
            <a:ext cx="321424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https://www.dendroapp.frec.vt.edu/VT_Assets/Fact_Sheets/images/Prunus%20avium/fruit1.jpg">
            <a:extLst>
              <a:ext uri="{FF2B5EF4-FFF2-40B4-BE49-F238E27FC236}">
                <a16:creationId xmlns:a16="http://schemas.microsoft.com/office/drawing/2014/main" id="{9F901302-A286-43A0-92DD-43912465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544" y="519127"/>
            <a:ext cx="24003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www.dendroapp.frec.vt.edu/VT_Assets/Fact_Sheets/images/Prunus%20avium/flower1.jpg">
            <a:extLst>
              <a:ext uri="{FF2B5EF4-FFF2-40B4-BE49-F238E27FC236}">
                <a16:creationId xmlns:a16="http://schemas.microsoft.com/office/drawing/2014/main" id="{446371FB-3485-44F1-B9B5-8E60A63D2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075575"/>
            <a:ext cx="1579920" cy="22632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9A237B-C0D3-49B5-8E8E-869E6057A67A}"/>
              </a:ext>
            </a:extLst>
          </p:cNvPr>
          <p:cNvSpPr/>
          <p:nvPr/>
        </p:nvSpPr>
        <p:spPr>
          <a:xfrm>
            <a:off x="6523578" y="6444389"/>
            <a:ext cx="6096000" cy="246221"/>
          </a:xfrm>
          <a:prstGeom prst="rect">
            <a:avLst/>
          </a:prstGeom>
        </p:spPr>
        <p:txBody>
          <a:bodyPr>
            <a:spAutoFit/>
          </a:bodyPr>
          <a:lstStyle/>
          <a:p>
            <a:r>
              <a:rPr lang="en-US" sz="1000" dirty="0">
                <a:hlinkClick r:id="rId5"/>
              </a:rPr>
              <a:t>http://dendro.cnre.vt.edu/dendrology/syllabus/factsheet.cfm?ID=63</a:t>
            </a:r>
            <a:endParaRPr lang="en-US" sz="1000" dirty="0"/>
          </a:p>
        </p:txBody>
      </p:sp>
    </p:spTree>
    <p:extLst>
      <p:ext uri="{BB962C8B-B14F-4D97-AF65-F5344CB8AC3E}">
        <p14:creationId xmlns:p14="http://schemas.microsoft.com/office/powerpoint/2010/main" val="4225353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3439E-AB00-46FF-9775-F6D689A56919}"/>
              </a:ext>
            </a:extLst>
          </p:cNvPr>
          <p:cNvSpPr>
            <a:spLocks noGrp="1"/>
          </p:cNvSpPr>
          <p:nvPr>
            <p:ph type="title"/>
          </p:nvPr>
        </p:nvSpPr>
        <p:spPr>
          <a:xfrm>
            <a:off x="649224" y="645106"/>
            <a:ext cx="5122652" cy="1259894"/>
          </a:xfrm>
        </p:spPr>
        <p:txBody>
          <a:bodyPr>
            <a:normAutofit/>
          </a:bodyPr>
          <a:lstStyle/>
          <a:p>
            <a:r>
              <a:rPr lang="en-US" dirty="0"/>
              <a:t>Prunus </a:t>
            </a:r>
            <a:r>
              <a:rPr lang="en-US" dirty="0" err="1"/>
              <a:t>serotina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47E6D0-63CE-4D78-B0D7-A035D9831D74}"/>
              </a:ext>
            </a:extLst>
          </p:cNvPr>
          <p:cNvSpPr>
            <a:spLocks noGrp="1"/>
          </p:cNvSpPr>
          <p:nvPr>
            <p:ph idx="1"/>
          </p:nvPr>
        </p:nvSpPr>
        <p:spPr>
          <a:xfrm>
            <a:off x="649225" y="2133600"/>
            <a:ext cx="5122652" cy="3759253"/>
          </a:xfrm>
        </p:spPr>
        <p:txBody>
          <a:bodyPr>
            <a:normAutofit/>
          </a:bodyPr>
          <a:lstStyle/>
          <a:p>
            <a:pPr marL="0" indent="0">
              <a:buNone/>
            </a:pPr>
            <a:r>
              <a:rPr lang="en-US" dirty="0"/>
              <a:t>Black cherry</a:t>
            </a:r>
          </a:p>
          <a:p>
            <a:endParaRPr lang="en-US" dirty="0"/>
          </a:p>
          <a:p>
            <a:r>
              <a:rPr lang="en-US" dirty="0"/>
              <a:t>Younger bark has typical cherry lenticels, older bark has “burnt cornflakes” (irregular upturned plates)</a:t>
            </a:r>
          </a:p>
          <a:p>
            <a:r>
              <a:rPr lang="en-US" dirty="0"/>
              <a:t>Fruit looks like tiny cherries, dark purple to black</a:t>
            </a:r>
          </a:p>
          <a:p>
            <a:r>
              <a:rPr lang="en-US" b="1" dirty="0"/>
              <a:t>Shiny, dark green leaves</a:t>
            </a:r>
            <a:r>
              <a:rPr lang="en-US" dirty="0"/>
              <a:t>, oblong to lance-shaped</a:t>
            </a:r>
          </a:p>
          <a:p>
            <a:pPr lvl="1"/>
            <a:r>
              <a:rPr lang="en-US" dirty="0"/>
              <a:t>Small, sharp serrations</a:t>
            </a:r>
          </a:p>
        </p:txBody>
      </p:sp>
      <p:pic>
        <p:nvPicPr>
          <p:cNvPr id="9218" name="Picture 2" descr="https://www.dendroapp.frec.vt.edu/VT_Assets/Fact_Sheets/images/Prunus%20serotina/leaf1.jpg">
            <a:extLst>
              <a:ext uri="{FF2B5EF4-FFF2-40B4-BE49-F238E27FC236}">
                <a16:creationId xmlns:a16="http://schemas.microsoft.com/office/drawing/2014/main" id="{3CF1E278-B64F-453F-ADC7-8159EB6886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995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https://www.dendroapp.frec.vt.edu/VT_Assets/Fact_Sheets/images/Prunus%20serotina/fruit1.jpg">
            <a:extLst>
              <a:ext uri="{FF2B5EF4-FFF2-40B4-BE49-F238E27FC236}">
                <a16:creationId xmlns:a16="http://schemas.microsoft.com/office/drawing/2014/main" id="{ED109EB9-A0F9-4D37-8E28-9BE268579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540283"/>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EF92D2-8558-4F92-83F1-74E95365B93B}"/>
              </a:ext>
            </a:extLst>
          </p:cNvPr>
          <p:cNvSpPr/>
          <p:nvPr/>
        </p:nvSpPr>
        <p:spPr>
          <a:xfrm>
            <a:off x="5593276" y="5967941"/>
            <a:ext cx="6096000" cy="246221"/>
          </a:xfrm>
          <a:prstGeom prst="rect">
            <a:avLst/>
          </a:prstGeom>
        </p:spPr>
        <p:txBody>
          <a:bodyPr>
            <a:spAutoFit/>
          </a:bodyPr>
          <a:lstStyle/>
          <a:p>
            <a:r>
              <a:rPr lang="en-US" sz="1000" dirty="0">
                <a:hlinkClick r:id="rId4"/>
              </a:rPr>
              <a:t>http://dendro.cnre.vt.edu/dendrology/syllabus/factsheet.cfm?ID=66</a:t>
            </a:r>
            <a:endParaRPr lang="en-US" sz="1000" dirty="0"/>
          </a:p>
        </p:txBody>
      </p:sp>
    </p:spTree>
    <p:extLst>
      <p:ext uri="{BB962C8B-B14F-4D97-AF65-F5344CB8AC3E}">
        <p14:creationId xmlns:p14="http://schemas.microsoft.com/office/powerpoint/2010/main" val="770671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B16C54D-9881-48B2-9089-078A94ED6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4BB72-9734-458B-BCFE-36CF48BC9AA8}"/>
              </a:ext>
            </a:extLst>
          </p:cNvPr>
          <p:cNvSpPr>
            <a:spLocks noGrp="1"/>
          </p:cNvSpPr>
          <p:nvPr>
            <p:ph type="title"/>
          </p:nvPr>
        </p:nvSpPr>
        <p:spPr>
          <a:xfrm>
            <a:off x="649224" y="645106"/>
            <a:ext cx="3650279" cy="1259894"/>
          </a:xfrm>
        </p:spPr>
        <p:txBody>
          <a:bodyPr>
            <a:normAutofit/>
          </a:bodyPr>
          <a:lstStyle/>
          <a:p>
            <a:r>
              <a:rPr lang="en-US" dirty="0"/>
              <a:t>Quercus alba</a:t>
            </a:r>
          </a:p>
        </p:txBody>
      </p:sp>
      <p:sp>
        <p:nvSpPr>
          <p:cNvPr id="139" name="Rectangle 138">
            <a:extLst>
              <a:ext uri="{FF2B5EF4-FFF2-40B4-BE49-F238E27FC236}">
                <a16:creationId xmlns:a16="http://schemas.microsoft.com/office/drawing/2014/main" id="{71FCF991-75EB-44A5-929C-06F9CB93E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58185B4-B0FD-4C42-8562-75F395DCAA28}"/>
              </a:ext>
            </a:extLst>
          </p:cNvPr>
          <p:cNvSpPr>
            <a:spLocks noGrp="1"/>
          </p:cNvSpPr>
          <p:nvPr>
            <p:ph idx="1"/>
          </p:nvPr>
        </p:nvSpPr>
        <p:spPr>
          <a:xfrm>
            <a:off x="649225" y="2133600"/>
            <a:ext cx="3650278" cy="3774537"/>
          </a:xfrm>
        </p:spPr>
        <p:txBody>
          <a:bodyPr>
            <a:normAutofit/>
          </a:bodyPr>
          <a:lstStyle/>
          <a:p>
            <a:pPr marL="0" indent="0">
              <a:buNone/>
            </a:pPr>
            <a:r>
              <a:rPr lang="en-US" dirty="0"/>
              <a:t>White oak</a:t>
            </a:r>
          </a:p>
          <a:p>
            <a:endParaRPr lang="en-US" dirty="0"/>
          </a:p>
          <a:p>
            <a:r>
              <a:rPr lang="en-US" b="1" dirty="0"/>
              <a:t>Leaves have rounded lobes, no points</a:t>
            </a:r>
          </a:p>
          <a:p>
            <a:r>
              <a:rPr lang="en-US" dirty="0"/>
              <a:t>Bark is flaky-</a:t>
            </a:r>
            <a:r>
              <a:rPr lang="en-US" dirty="0" err="1"/>
              <a:t>ish</a:t>
            </a:r>
            <a:r>
              <a:rPr lang="en-US" dirty="0"/>
              <a:t>, very light in color</a:t>
            </a:r>
          </a:p>
          <a:p>
            <a:endParaRPr lang="en-US" dirty="0"/>
          </a:p>
          <a:p>
            <a:endParaRPr lang="en-US" dirty="0"/>
          </a:p>
        </p:txBody>
      </p:sp>
      <p:pic>
        <p:nvPicPr>
          <p:cNvPr id="1026" name="Picture 2" descr="https://www.dendroapp.frec.vt.edu/VT_Assets/Fact_Sheets/images/Quercus%20alba/leaf1.jpg">
            <a:extLst>
              <a:ext uri="{FF2B5EF4-FFF2-40B4-BE49-F238E27FC236}">
                <a16:creationId xmlns:a16="http://schemas.microsoft.com/office/drawing/2014/main" id="{F4D9E7C6-9D13-42F1-9450-2AEDB65B95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2" r="2410" b="1"/>
          <a:stretch/>
        </p:blipFill>
        <p:spPr bwMode="auto">
          <a:xfrm>
            <a:off x="7367516" y="636995"/>
            <a:ext cx="3380136" cy="5271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dendroapp.frec.vt.edu/VT_Assets/Fact_Sheets/images/Quercus%20alba/fruit1.jpg">
            <a:extLst>
              <a:ext uri="{FF2B5EF4-FFF2-40B4-BE49-F238E27FC236}">
                <a16:creationId xmlns:a16="http://schemas.microsoft.com/office/drawing/2014/main" id="{990FE9C0-9C4D-476F-919B-3D607A4EF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7" r="13089" b="1"/>
          <a:stretch/>
        </p:blipFill>
        <p:spPr bwMode="auto">
          <a:xfrm>
            <a:off x="4654758" y="1754231"/>
            <a:ext cx="2157521" cy="3349538"/>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11">
            <a:extLst>
              <a:ext uri="{FF2B5EF4-FFF2-40B4-BE49-F238E27FC236}">
                <a16:creationId xmlns:a16="http://schemas.microsoft.com/office/drawing/2014/main" id="{AF838850-2A6A-406A-A36B-1B8E95BA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8C069E-D1FB-4DFF-A5DE-E1AA8CD6897A}"/>
              </a:ext>
            </a:extLst>
          </p:cNvPr>
          <p:cNvSpPr txBox="1"/>
          <p:nvPr/>
        </p:nvSpPr>
        <p:spPr>
          <a:xfrm>
            <a:off x="4654758" y="5908137"/>
            <a:ext cx="65314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http://dendro.cnre.vt.edu/dendrology/syllabus/factsheet.cfm?ID=35</a:t>
            </a:r>
            <a:endParaRPr lang="en-US" sz="1000" dirty="0"/>
          </a:p>
        </p:txBody>
      </p:sp>
    </p:spTree>
    <p:extLst>
      <p:ext uri="{BB962C8B-B14F-4D97-AF65-F5344CB8AC3E}">
        <p14:creationId xmlns:p14="http://schemas.microsoft.com/office/powerpoint/2010/main" val="2057751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6BA2E-2BA4-4D65-AC62-5D58CCFBDEFB}"/>
              </a:ext>
            </a:extLst>
          </p:cNvPr>
          <p:cNvSpPr>
            <a:spLocks noGrp="1"/>
          </p:cNvSpPr>
          <p:nvPr>
            <p:ph type="title"/>
          </p:nvPr>
        </p:nvSpPr>
        <p:spPr>
          <a:xfrm>
            <a:off x="649224" y="645106"/>
            <a:ext cx="5122652" cy="1259894"/>
          </a:xfrm>
        </p:spPr>
        <p:txBody>
          <a:bodyPr>
            <a:normAutofit/>
          </a:bodyPr>
          <a:lstStyle/>
          <a:p>
            <a:r>
              <a:rPr lang="en-US" dirty="0"/>
              <a:t>Ailanthus </a:t>
            </a:r>
            <a:r>
              <a:rPr lang="en-US" dirty="0" err="1"/>
              <a:t>altissima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A53070-369D-4D9D-A916-921FC051DCEF}"/>
              </a:ext>
            </a:extLst>
          </p:cNvPr>
          <p:cNvSpPr>
            <a:spLocks noGrp="1"/>
          </p:cNvSpPr>
          <p:nvPr>
            <p:ph idx="1"/>
          </p:nvPr>
        </p:nvSpPr>
        <p:spPr>
          <a:xfrm>
            <a:off x="649225" y="2133600"/>
            <a:ext cx="5122652" cy="4310789"/>
          </a:xfrm>
        </p:spPr>
        <p:txBody>
          <a:bodyPr>
            <a:normAutofit fontScale="92500"/>
          </a:bodyPr>
          <a:lstStyle/>
          <a:p>
            <a:pPr marL="0" indent="0">
              <a:lnSpc>
                <a:spcPct val="90000"/>
              </a:lnSpc>
              <a:buNone/>
            </a:pPr>
            <a:r>
              <a:rPr lang="en-US" dirty="0"/>
              <a:t>Tree of heaven</a:t>
            </a:r>
          </a:p>
          <a:p>
            <a:pPr>
              <a:lnSpc>
                <a:spcPct val="90000"/>
              </a:lnSpc>
            </a:pPr>
            <a:endParaRPr lang="en-US" dirty="0"/>
          </a:p>
          <a:p>
            <a:pPr>
              <a:lnSpc>
                <a:spcPct val="90000"/>
              </a:lnSpc>
            </a:pPr>
            <a:r>
              <a:rPr lang="en-US" dirty="0"/>
              <a:t>Invasive</a:t>
            </a:r>
          </a:p>
          <a:p>
            <a:pPr>
              <a:lnSpc>
                <a:spcPct val="90000"/>
              </a:lnSpc>
            </a:pPr>
            <a:r>
              <a:rPr lang="en-US" dirty="0"/>
              <a:t>Fruit is twisted samara, in long clusters</a:t>
            </a:r>
          </a:p>
          <a:p>
            <a:pPr>
              <a:lnSpc>
                <a:spcPct val="90000"/>
              </a:lnSpc>
            </a:pPr>
            <a:r>
              <a:rPr lang="en-US" dirty="0"/>
              <a:t>Twigs stout, yellow to red-brown, large reddish pith inside</a:t>
            </a:r>
          </a:p>
          <a:p>
            <a:pPr>
              <a:lnSpc>
                <a:spcPct val="90000"/>
              </a:lnSpc>
            </a:pPr>
            <a:r>
              <a:rPr lang="en-US" dirty="0"/>
              <a:t>Chunky bark, lower branches tend to droop</a:t>
            </a:r>
          </a:p>
          <a:p>
            <a:pPr lvl="1">
              <a:lnSpc>
                <a:spcPct val="90000"/>
              </a:lnSpc>
            </a:pPr>
            <a:r>
              <a:rPr lang="en-US" b="1" dirty="0" err="1"/>
              <a:t>Resprouts</a:t>
            </a:r>
            <a:r>
              <a:rPr lang="en-US" b="1" dirty="0"/>
              <a:t> like willow</a:t>
            </a:r>
            <a:r>
              <a:rPr lang="en-US" dirty="0"/>
              <a:t>, aka wherever, whenever, whatever</a:t>
            </a:r>
          </a:p>
          <a:p>
            <a:pPr>
              <a:lnSpc>
                <a:spcPct val="90000"/>
              </a:lnSpc>
            </a:pPr>
            <a:r>
              <a:rPr lang="en-US" dirty="0"/>
              <a:t>Compound, opposite leaflets</a:t>
            </a:r>
          </a:p>
          <a:p>
            <a:pPr lvl="1">
              <a:lnSpc>
                <a:spcPct val="90000"/>
              </a:lnSpc>
            </a:pPr>
            <a:r>
              <a:rPr lang="en-US" b="1" dirty="0"/>
              <a:t>1-3 ft long! 11-41 leaflets!</a:t>
            </a:r>
          </a:p>
          <a:p>
            <a:pPr lvl="1">
              <a:lnSpc>
                <a:spcPct val="90000"/>
              </a:lnSpc>
            </a:pPr>
            <a:r>
              <a:rPr lang="en-US" b="1" dirty="0"/>
              <a:t>Newest growth is more purply-red</a:t>
            </a:r>
          </a:p>
          <a:p>
            <a:pPr lvl="1">
              <a:lnSpc>
                <a:spcPct val="90000"/>
              </a:lnSpc>
            </a:pPr>
            <a:r>
              <a:rPr lang="en-US" dirty="0"/>
              <a:t>Teeth at leaf bases</a:t>
            </a:r>
          </a:p>
        </p:txBody>
      </p:sp>
      <p:pic>
        <p:nvPicPr>
          <p:cNvPr id="1026" name="Picture 2" descr="https://www.dendroapp.frec.vt.edu/VT_Assets/Fact_Sheets/images/Ailanthus%20altissima/fruit1.jpg">
            <a:extLst>
              <a:ext uri="{FF2B5EF4-FFF2-40B4-BE49-F238E27FC236}">
                <a16:creationId xmlns:a16="http://schemas.microsoft.com/office/drawing/2014/main" id="{EB135EC3-1C14-42D8-8407-41E6A1346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71876" y="835794"/>
            <a:ext cx="1882039" cy="263222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7C4BF7-CDB8-4FCC-9016-38009AC6DF68}"/>
              </a:ext>
            </a:extLst>
          </p:cNvPr>
          <p:cNvPicPr>
            <a:picLocks noChangeAspect="1"/>
          </p:cNvPicPr>
          <p:nvPr/>
        </p:nvPicPr>
        <p:blipFill>
          <a:blip r:embed="rId3"/>
          <a:stretch>
            <a:fillRect/>
          </a:stretch>
        </p:blipFill>
        <p:spPr>
          <a:xfrm>
            <a:off x="8392885" y="799182"/>
            <a:ext cx="3558447" cy="2668835"/>
          </a:xfrm>
          <a:prstGeom prst="rect">
            <a:avLst/>
          </a:prstGeom>
        </p:spPr>
      </p:pic>
      <p:pic>
        <p:nvPicPr>
          <p:cNvPr id="1028" name="Picture 4" descr="https://www.dendroapp.frec.vt.edu/VT_Assets/Fact_Sheets/images/Ailanthus%20altissima/twig1.jpg">
            <a:extLst>
              <a:ext uri="{FF2B5EF4-FFF2-40B4-BE49-F238E27FC236}">
                <a16:creationId xmlns:a16="http://schemas.microsoft.com/office/drawing/2014/main" id="{A47A094D-09B2-4EF5-A9DD-F7D8BDDE9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549" y="4013226"/>
            <a:ext cx="1205346"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Ailanthus%20altissima/flower1.jpg">
            <a:extLst>
              <a:ext uri="{FF2B5EF4-FFF2-40B4-BE49-F238E27FC236}">
                <a16:creationId xmlns:a16="http://schemas.microsoft.com/office/drawing/2014/main" id="{FAB39B7A-1E3F-4E46-A91A-BFEBB98A4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8521" y="4013226"/>
            <a:ext cx="1593417" cy="21308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AF36B86-05C6-4CFC-91D4-0728E5B917D1}"/>
              </a:ext>
            </a:extLst>
          </p:cNvPr>
          <p:cNvSpPr/>
          <p:nvPr/>
        </p:nvSpPr>
        <p:spPr>
          <a:xfrm>
            <a:off x="7653915" y="6444389"/>
            <a:ext cx="6096000" cy="246221"/>
          </a:xfrm>
          <a:prstGeom prst="rect">
            <a:avLst/>
          </a:prstGeom>
        </p:spPr>
        <p:txBody>
          <a:bodyPr>
            <a:spAutoFit/>
          </a:bodyPr>
          <a:lstStyle/>
          <a:p>
            <a:r>
              <a:rPr lang="en-US" sz="1000" dirty="0">
                <a:hlinkClick r:id="rId6"/>
              </a:rPr>
              <a:t>http://dendro.cnre.vt.edu/dendrology/syllabus/factsheet.cfm?ID=7</a:t>
            </a:r>
            <a:endParaRPr lang="en-US" sz="1000" dirty="0"/>
          </a:p>
        </p:txBody>
      </p:sp>
    </p:spTree>
    <p:extLst>
      <p:ext uri="{BB962C8B-B14F-4D97-AF65-F5344CB8AC3E}">
        <p14:creationId xmlns:p14="http://schemas.microsoft.com/office/powerpoint/2010/main" val="1458490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4C73D-05F3-4098-B68B-96C59C5FA391}"/>
              </a:ext>
            </a:extLst>
          </p:cNvPr>
          <p:cNvSpPr>
            <a:spLocks noGrp="1"/>
          </p:cNvSpPr>
          <p:nvPr>
            <p:ph type="title"/>
          </p:nvPr>
        </p:nvSpPr>
        <p:spPr>
          <a:xfrm>
            <a:off x="649224" y="645106"/>
            <a:ext cx="3650279" cy="1259894"/>
          </a:xfrm>
        </p:spPr>
        <p:txBody>
          <a:bodyPr>
            <a:normAutofit/>
          </a:bodyPr>
          <a:lstStyle/>
          <a:p>
            <a:r>
              <a:rPr lang="en-US" dirty="0"/>
              <a:t>Quercus coccinea</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56681E3-21D1-4240-B518-8A5520DAE112}"/>
              </a:ext>
            </a:extLst>
          </p:cNvPr>
          <p:cNvSpPr>
            <a:spLocks noGrp="1"/>
          </p:cNvSpPr>
          <p:nvPr>
            <p:ph idx="1"/>
          </p:nvPr>
        </p:nvSpPr>
        <p:spPr>
          <a:xfrm>
            <a:off x="649225" y="2133600"/>
            <a:ext cx="3650278" cy="3759253"/>
          </a:xfrm>
        </p:spPr>
        <p:txBody>
          <a:bodyPr>
            <a:normAutofit lnSpcReduction="10000"/>
          </a:bodyPr>
          <a:lstStyle/>
          <a:p>
            <a:pPr marL="0" indent="0">
              <a:lnSpc>
                <a:spcPct val="90000"/>
              </a:lnSpc>
              <a:buNone/>
            </a:pPr>
            <a:r>
              <a:rPr lang="en-US" sz="1700" dirty="0"/>
              <a:t>Scarlet oak</a:t>
            </a:r>
          </a:p>
          <a:p>
            <a:pPr>
              <a:lnSpc>
                <a:spcPct val="90000"/>
              </a:lnSpc>
            </a:pPr>
            <a:endParaRPr lang="en-US" sz="1700" dirty="0"/>
          </a:p>
          <a:p>
            <a:pPr>
              <a:lnSpc>
                <a:spcPct val="90000"/>
              </a:lnSpc>
            </a:pPr>
            <a:r>
              <a:rPr lang="en-US" sz="1700" dirty="0"/>
              <a:t>NOT IN PLOT</a:t>
            </a:r>
            <a:r>
              <a:rPr lang="en-US" sz="1600" dirty="0"/>
              <a:t>, included for comparison</a:t>
            </a:r>
            <a:endParaRPr lang="en-US" sz="1700" dirty="0"/>
          </a:p>
          <a:p>
            <a:pPr>
              <a:lnSpc>
                <a:spcPct val="90000"/>
              </a:lnSpc>
            </a:pPr>
            <a:r>
              <a:rPr lang="en-US" sz="1700" dirty="0"/>
              <a:t>Deep acorn cup</a:t>
            </a:r>
          </a:p>
          <a:p>
            <a:pPr>
              <a:lnSpc>
                <a:spcPct val="90000"/>
              </a:lnSpc>
            </a:pPr>
            <a:r>
              <a:rPr lang="en-US" sz="1700" dirty="0"/>
              <a:t>Buds have whitish hairy tip</a:t>
            </a:r>
          </a:p>
          <a:p>
            <a:pPr>
              <a:lnSpc>
                <a:spcPct val="90000"/>
              </a:lnSpc>
            </a:pPr>
            <a:r>
              <a:rPr lang="en-US" sz="1700" dirty="0"/>
              <a:t>Leaves most closely resemble Q. </a:t>
            </a:r>
            <a:r>
              <a:rPr lang="en-US" sz="1700" dirty="0" err="1"/>
              <a:t>palustris</a:t>
            </a:r>
            <a:endParaRPr lang="en-US" sz="1700" dirty="0"/>
          </a:p>
          <a:p>
            <a:pPr lvl="1">
              <a:lnSpc>
                <a:spcPct val="90000"/>
              </a:lnSpc>
            </a:pPr>
            <a:r>
              <a:rPr lang="en-US" sz="1700" dirty="0"/>
              <a:t>Main difference is extra lobes at tops</a:t>
            </a:r>
          </a:p>
          <a:p>
            <a:pPr lvl="1">
              <a:lnSpc>
                <a:spcPct val="90000"/>
              </a:lnSpc>
            </a:pPr>
            <a:r>
              <a:rPr lang="en-US" sz="1700" dirty="0"/>
              <a:t>Small tufts white hair where veins meet midvein</a:t>
            </a:r>
          </a:p>
          <a:p>
            <a:pPr lvl="1">
              <a:lnSpc>
                <a:spcPct val="90000"/>
              </a:lnSpc>
            </a:pPr>
            <a:endParaRPr lang="en-US" sz="1700" dirty="0"/>
          </a:p>
        </p:txBody>
      </p:sp>
      <p:pic>
        <p:nvPicPr>
          <p:cNvPr id="2050" name="Picture 2" descr="https://www.dendroapp.frec.vt.edu/VT_Assets/Fact_Sheets/images/Quercus%20coccinea/leaf1.jpg">
            <a:extLst>
              <a:ext uri="{FF2B5EF4-FFF2-40B4-BE49-F238E27FC236}">
                <a16:creationId xmlns:a16="http://schemas.microsoft.com/office/drawing/2014/main" id="{161D5BD3-E84B-4044-93D4-0BA10A6253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804" y="640080"/>
            <a:ext cx="3939579"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CCF8CC-613A-474B-8924-B91FC7E285AB}"/>
              </a:ext>
            </a:extLst>
          </p:cNvPr>
          <p:cNvSpPr txBox="1"/>
          <p:nvPr/>
        </p:nvSpPr>
        <p:spPr>
          <a:xfrm>
            <a:off x="6126542" y="6061223"/>
            <a:ext cx="4516058"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http://dendro.cnre.vt.edu/dendrology/syllabus/factsheet.cfm?ID=37</a:t>
            </a:r>
            <a:endParaRPr lang="en-US" sz="1000" dirty="0"/>
          </a:p>
        </p:txBody>
      </p:sp>
      <p:pic>
        <p:nvPicPr>
          <p:cNvPr id="5" name="Picture 2" descr="https://www.dendroapp.frec.vt.edu/VT_Assets/Fact_Sheets/images/Quercus%20coccinea/fruit1.jpg">
            <a:extLst>
              <a:ext uri="{FF2B5EF4-FFF2-40B4-BE49-F238E27FC236}">
                <a16:creationId xmlns:a16="http://schemas.microsoft.com/office/drawing/2014/main" id="{F28456B4-07D3-4452-846F-08372F992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682" y="497820"/>
            <a:ext cx="1946259" cy="304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46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85FD2-0F67-4E18-AA0A-A28A18A6DAFE}"/>
              </a:ext>
            </a:extLst>
          </p:cNvPr>
          <p:cNvSpPr>
            <a:spLocks noGrp="1"/>
          </p:cNvSpPr>
          <p:nvPr>
            <p:ph type="title"/>
          </p:nvPr>
        </p:nvSpPr>
        <p:spPr>
          <a:xfrm>
            <a:off x="649224" y="645106"/>
            <a:ext cx="5122652" cy="1259894"/>
          </a:xfrm>
        </p:spPr>
        <p:txBody>
          <a:bodyPr>
            <a:normAutofit/>
          </a:bodyPr>
          <a:lstStyle/>
          <a:p>
            <a:r>
              <a:rPr lang="en-US" dirty="0"/>
              <a:t>Quercus falcata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4BFD13F-D456-4749-83E8-015231DD659E}"/>
              </a:ext>
            </a:extLst>
          </p:cNvPr>
          <p:cNvSpPr>
            <a:spLocks noGrp="1"/>
          </p:cNvSpPr>
          <p:nvPr>
            <p:ph idx="1"/>
          </p:nvPr>
        </p:nvSpPr>
        <p:spPr>
          <a:xfrm>
            <a:off x="649225" y="2133600"/>
            <a:ext cx="5122652" cy="3759253"/>
          </a:xfrm>
        </p:spPr>
        <p:txBody>
          <a:bodyPr>
            <a:normAutofit/>
          </a:bodyPr>
          <a:lstStyle/>
          <a:p>
            <a:pPr marL="0" indent="0">
              <a:buNone/>
            </a:pPr>
            <a:r>
              <a:rPr lang="en-US" dirty="0"/>
              <a:t>Southern red oak</a:t>
            </a:r>
          </a:p>
          <a:p>
            <a:endParaRPr lang="en-US" b="1" dirty="0"/>
          </a:p>
          <a:p>
            <a:r>
              <a:rPr lang="en-US" dirty="0"/>
              <a:t>NOT IN PLOT, included for comparison</a:t>
            </a:r>
          </a:p>
          <a:p>
            <a:r>
              <a:rPr lang="en-US" b="1" dirty="0"/>
              <a:t>Uneven lobes</a:t>
            </a:r>
          </a:p>
          <a:p>
            <a:r>
              <a:rPr lang="en-US" b="1" dirty="0"/>
              <a:t>Very hairy abaxially </a:t>
            </a:r>
            <a:r>
              <a:rPr lang="en-US" dirty="0"/>
              <a:t>(undersides)</a:t>
            </a:r>
          </a:p>
          <a:p>
            <a:pPr lvl="1"/>
            <a:r>
              <a:rPr lang="en-US" dirty="0"/>
              <a:t>Like white hairy</a:t>
            </a:r>
          </a:p>
          <a:p>
            <a:pPr lvl="1"/>
            <a:r>
              <a:rPr lang="en-US" dirty="0"/>
              <a:t>Spines at lobe tips like other oaks</a:t>
            </a:r>
          </a:p>
        </p:txBody>
      </p:sp>
      <p:pic>
        <p:nvPicPr>
          <p:cNvPr id="7170" name="Picture 2" descr="https://www.dendroapp.frec.vt.edu/VT_Assets/Fact_Sheets/images/Quercus%20falcata/leaf1.jpg">
            <a:extLst>
              <a:ext uri="{FF2B5EF4-FFF2-40B4-BE49-F238E27FC236}">
                <a16:creationId xmlns:a16="http://schemas.microsoft.com/office/drawing/2014/main" id="{726AFECD-1190-4122-A284-B90AD4D14D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81117" y="694098"/>
            <a:ext cx="404076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9D7D36-A07A-46CF-97D5-AE6779E980DC}"/>
              </a:ext>
            </a:extLst>
          </p:cNvPr>
          <p:cNvSpPr txBox="1"/>
          <p:nvPr/>
        </p:nvSpPr>
        <p:spPr>
          <a:xfrm>
            <a:off x="6797347" y="6061223"/>
            <a:ext cx="420085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http://dendro.cnre.vt.edu/dendrology/syllabus/factsheet.cfm?ID=68</a:t>
            </a:r>
            <a:endParaRPr lang="en-US" sz="1000" dirty="0"/>
          </a:p>
        </p:txBody>
      </p:sp>
      <p:pic>
        <p:nvPicPr>
          <p:cNvPr id="3074" name="Picture 2" descr="https://www.dendroapp.frec.vt.edu/VT_Assets/Fact_Sheets/images/Quercus%20falcata/fruit1.jpg">
            <a:extLst>
              <a:ext uri="{FF2B5EF4-FFF2-40B4-BE49-F238E27FC236}">
                <a16:creationId xmlns:a16="http://schemas.microsoft.com/office/drawing/2014/main" id="{F072EAF3-67EC-4068-A6D3-76A5C85F4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5160" y="1759419"/>
            <a:ext cx="1689930" cy="25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775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C67DC-64D9-4743-93B6-3FC89394EB6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michauxii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F31E2F-2BBD-4AA4-9237-DED89BCF0B41}"/>
              </a:ext>
            </a:extLst>
          </p:cNvPr>
          <p:cNvSpPr>
            <a:spLocks noGrp="1"/>
          </p:cNvSpPr>
          <p:nvPr>
            <p:ph idx="1"/>
          </p:nvPr>
        </p:nvSpPr>
        <p:spPr>
          <a:xfrm>
            <a:off x="649225" y="2133600"/>
            <a:ext cx="5122652" cy="3759253"/>
          </a:xfrm>
        </p:spPr>
        <p:txBody>
          <a:bodyPr>
            <a:normAutofit/>
          </a:bodyPr>
          <a:lstStyle/>
          <a:p>
            <a:pPr marL="0" indent="0">
              <a:buNone/>
            </a:pPr>
            <a:r>
              <a:rPr lang="en-US" dirty="0"/>
              <a:t>Swamp chestnut oak</a:t>
            </a:r>
          </a:p>
          <a:p>
            <a:endParaRPr lang="en-US" dirty="0"/>
          </a:p>
          <a:p>
            <a:r>
              <a:rPr lang="en-US" dirty="0"/>
              <a:t>Was the same species as Q. </a:t>
            </a:r>
            <a:r>
              <a:rPr lang="en-US" dirty="0" err="1"/>
              <a:t>prinus</a:t>
            </a:r>
            <a:r>
              <a:rPr lang="en-US" dirty="0"/>
              <a:t> but then split based on range</a:t>
            </a:r>
          </a:p>
          <a:p>
            <a:r>
              <a:rPr lang="en-US" dirty="0"/>
              <a:t>Leaves are very similar to Q. </a:t>
            </a:r>
            <a:r>
              <a:rPr lang="en-US" dirty="0" err="1"/>
              <a:t>prinus</a:t>
            </a:r>
            <a:endParaRPr lang="en-US" dirty="0"/>
          </a:p>
          <a:p>
            <a:pPr lvl="1"/>
            <a:r>
              <a:rPr lang="en-US" dirty="0"/>
              <a:t>Main difference is Q. </a:t>
            </a:r>
            <a:r>
              <a:rPr lang="en-US" dirty="0" err="1"/>
              <a:t>michauxii</a:t>
            </a:r>
            <a:r>
              <a:rPr lang="en-US" dirty="0"/>
              <a:t> generally has </a:t>
            </a:r>
            <a:r>
              <a:rPr lang="en-US" b="1" dirty="0"/>
              <a:t>fuzzy leaf undersides</a:t>
            </a:r>
          </a:p>
        </p:txBody>
      </p:sp>
      <p:pic>
        <p:nvPicPr>
          <p:cNvPr id="5122" name="Picture 2" descr="https://www.dendroapp.frec.vt.edu/VT_Assets/Fact_Sheets/images/Quercus%20michauxii/leaf1.jpg">
            <a:extLst>
              <a:ext uri="{FF2B5EF4-FFF2-40B4-BE49-F238E27FC236}">
                <a16:creationId xmlns:a16="http://schemas.microsoft.com/office/drawing/2014/main" id="{01AD2CDC-1FB8-4F5B-877C-5BCBE7C247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5754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F93A91-06CC-4845-AC66-2BF8290C8DD0}"/>
              </a:ext>
            </a:extLst>
          </p:cNvPr>
          <p:cNvSpPr txBox="1"/>
          <p:nvPr/>
        </p:nvSpPr>
        <p:spPr>
          <a:xfrm>
            <a:off x="7072854" y="6061223"/>
            <a:ext cx="381830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http://dendro.cnre.vt.edu/dendrology/syllabus/factsheet.cfm?ID=243</a:t>
            </a:r>
            <a:endParaRPr lang="en-US" sz="1000" dirty="0"/>
          </a:p>
        </p:txBody>
      </p:sp>
      <p:pic>
        <p:nvPicPr>
          <p:cNvPr id="4098" name="Picture 2" descr="https://www.dendroapp.frec.vt.edu/VT_Assets/Fact_Sheets/images/Quercus%20michauxii/fruit1.jpg">
            <a:extLst>
              <a:ext uri="{FF2B5EF4-FFF2-40B4-BE49-F238E27FC236}">
                <a16:creationId xmlns:a16="http://schemas.microsoft.com/office/drawing/2014/main" id="{D30D7374-0680-4BDA-BA8F-06B325D65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450" y="1965230"/>
            <a:ext cx="24003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668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22E9A-5BA8-4620-AE4E-6AED3CFED215}"/>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muehlenbergii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EBA1FC-FF3A-4AF0-BF2D-400B2A29D3F5}"/>
              </a:ext>
            </a:extLst>
          </p:cNvPr>
          <p:cNvSpPr>
            <a:spLocks noGrp="1"/>
          </p:cNvSpPr>
          <p:nvPr>
            <p:ph idx="1"/>
          </p:nvPr>
        </p:nvSpPr>
        <p:spPr>
          <a:xfrm>
            <a:off x="649225" y="2133600"/>
            <a:ext cx="5122652" cy="3759253"/>
          </a:xfrm>
        </p:spPr>
        <p:txBody>
          <a:bodyPr>
            <a:normAutofit/>
          </a:bodyPr>
          <a:lstStyle/>
          <a:p>
            <a:pPr marL="0" indent="0">
              <a:buNone/>
            </a:pPr>
            <a:r>
              <a:rPr lang="en-US" dirty="0" err="1"/>
              <a:t>Chinkapin</a:t>
            </a:r>
            <a:r>
              <a:rPr lang="en-US" dirty="0"/>
              <a:t> oak</a:t>
            </a:r>
          </a:p>
          <a:p>
            <a:endParaRPr lang="en-US" dirty="0"/>
          </a:p>
          <a:p>
            <a:r>
              <a:rPr lang="en-US" dirty="0"/>
              <a:t>NOT IN PLOT, included for comparison</a:t>
            </a:r>
          </a:p>
          <a:p>
            <a:r>
              <a:rPr lang="en-US" dirty="0"/>
              <a:t>Leaves also with scrapbook scissors, but a little more irregular and sharp tips</a:t>
            </a:r>
          </a:p>
          <a:p>
            <a:pPr lvl="1"/>
            <a:r>
              <a:rPr lang="en-US" dirty="0"/>
              <a:t>Green petioles, slight hairs</a:t>
            </a:r>
          </a:p>
          <a:p>
            <a:pPr lvl="1"/>
            <a:r>
              <a:rPr lang="en-US" dirty="0"/>
              <a:t>Small hairs abaxial</a:t>
            </a:r>
          </a:p>
          <a:p>
            <a:pPr lvl="1"/>
            <a:r>
              <a:rPr lang="en-US" dirty="0"/>
              <a:t>Small leaves compared to our other oaks</a:t>
            </a:r>
          </a:p>
          <a:p>
            <a:endParaRPr lang="en-US" dirty="0"/>
          </a:p>
        </p:txBody>
      </p:sp>
      <p:pic>
        <p:nvPicPr>
          <p:cNvPr id="4098" name="Picture 2" descr="https://www.dendroapp.frec.vt.edu/VT_Assets/Fact_Sheets/images/Quercus%20muehlenbergii/leaf1.jpg">
            <a:extLst>
              <a:ext uri="{FF2B5EF4-FFF2-40B4-BE49-F238E27FC236}">
                <a16:creationId xmlns:a16="http://schemas.microsoft.com/office/drawing/2014/main" id="{25573048-C899-4CA4-8C26-1AF0468FBD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45728" y="575445"/>
            <a:ext cx="280754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6B1A0B-57D2-4BA6-B30E-FAAF3545EB4E}"/>
              </a:ext>
            </a:extLst>
          </p:cNvPr>
          <p:cNvSpPr txBox="1"/>
          <p:nvPr/>
        </p:nvSpPr>
        <p:spPr>
          <a:xfrm>
            <a:off x="7413957" y="6061223"/>
            <a:ext cx="306354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http://dendro.cnre.vt.edu/dendrology/syllabus/factsheet.cfm?ID=244</a:t>
            </a:r>
            <a:endParaRPr lang="en-US" sz="1000" dirty="0"/>
          </a:p>
        </p:txBody>
      </p:sp>
      <p:pic>
        <p:nvPicPr>
          <p:cNvPr id="5122" name="Picture 2" descr="https://www.dendroapp.frec.vt.edu/VT_Assets/Fact_Sheets/images/Quercus%20muehlenbergii/fruit1.jpg">
            <a:extLst>
              <a:ext uri="{FF2B5EF4-FFF2-40B4-BE49-F238E27FC236}">
                <a16:creationId xmlns:a16="http://schemas.microsoft.com/office/drawing/2014/main" id="{FE11AF46-FDD9-4720-BCBA-2F28986D3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90762"/>
            <a:ext cx="24003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7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46ACF-893A-4C44-81B1-DB82756DF31A}"/>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palustris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E204C3C-FED7-4502-828F-ACAD7138ADD3}"/>
              </a:ext>
            </a:extLst>
          </p:cNvPr>
          <p:cNvSpPr>
            <a:spLocks noGrp="1"/>
          </p:cNvSpPr>
          <p:nvPr>
            <p:ph idx="1"/>
          </p:nvPr>
        </p:nvSpPr>
        <p:spPr>
          <a:xfrm>
            <a:off x="649225" y="2133600"/>
            <a:ext cx="5122652" cy="3759253"/>
          </a:xfrm>
        </p:spPr>
        <p:txBody>
          <a:bodyPr>
            <a:normAutofit/>
          </a:bodyPr>
          <a:lstStyle/>
          <a:p>
            <a:pPr marL="0" indent="0">
              <a:buNone/>
            </a:pPr>
            <a:r>
              <a:rPr lang="en-US" dirty="0"/>
              <a:t>Pin oak</a:t>
            </a:r>
          </a:p>
          <a:p>
            <a:endParaRPr lang="en-US" dirty="0"/>
          </a:p>
          <a:p>
            <a:r>
              <a:rPr lang="en-US" dirty="0"/>
              <a:t>NOT IN PLOT, included for comparison</a:t>
            </a:r>
          </a:p>
          <a:p>
            <a:r>
              <a:rPr lang="en-US" b="1" dirty="0"/>
              <a:t>NOT hairy</a:t>
            </a:r>
          </a:p>
          <a:p>
            <a:r>
              <a:rPr lang="en-US" dirty="0"/>
              <a:t>Lobes are more rounded than Q. falcata and almost touch midvein</a:t>
            </a:r>
          </a:p>
          <a:p>
            <a:pPr lvl="1"/>
            <a:r>
              <a:rPr lang="en-US" dirty="0"/>
              <a:t>Drooping leaves, hair at </a:t>
            </a:r>
            <a:r>
              <a:rPr lang="en-US" dirty="0" err="1"/>
              <a:t>midvien</a:t>
            </a:r>
            <a:endParaRPr lang="en-US" dirty="0"/>
          </a:p>
          <a:p>
            <a:r>
              <a:rPr lang="en-US" dirty="0"/>
              <a:t>Not as many tip lobes as Q. coccinea</a:t>
            </a:r>
          </a:p>
          <a:p>
            <a:r>
              <a:rPr lang="en-US" dirty="0"/>
              <a:t>Shallow acorn caps</a:t>
            </a:r>
          </a:p>
          <a:p>
            <a:endParaRPr lang="en-US" dirty="0"/>
          </a:p>
        </p:txBody>
      </p:sp>
      <p:pic>
        <p:nvPicPr>
          <p:cNvPr id="6146" name="Picture 2" descr="https://www.dendroapp.frec.vt.edu/VT_Assets/Fact_Sheets/images/Quercus%20palustris/leaf1.jpg">
            <a:extLst>
              <a:ext uri="{FF2B5EF4-FFF2-40B4-BE49-F238E27FC236}">
                <a16:creationId xmlns:a16="http://schemas.microsoft.com/office/drawing/2014/main" id="{55DA72D2-C851-48C1-A522-9435B0064D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65ABE6-B770-4C76-BB81-155F0DD9AF7D}"/>
              </a:ext>
            </a:extLst>
          </p:cNvPr>
          <p:cNvSpPr txBox="1"/>
          <p:nvPr/>
        </p:nvSpPr>
        <p:spPr>
          <a:xfrm>
            <a:off x="7072854" y="6061223"/>
            <a:ext cx="3687675"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http://dendro.cnre.vt.edu/dendrology/syllabus/factsheet.cfm?ID=74</a:t>
            </a:r>
            <a:endParaRPr lang="en-US" sz="1000" dirty="0"/>
          </a:p>
        </p:txBody>
      </p:sp>
      <p:pic>
        <p:nvPicPr>
          <p:cNvPr id="5" name="Picture 2" descr="https://www.dendroapp.frec.vt.edu/VT_Assets/Fact_Sheets/images/Quercus%20palustris/fruit1.jpg">
            <a:extLst>
              <a:ext uri="{FF2B5EF4-FFF2-40B4-BE49-F238E27FC236}">
                <a16:creationId xmlns:a16="http://schemas.microsoft.com/office/drawing/2014/main" id="{6D394F44-0111-47AA-805D-413BDE8F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203250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475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B65B3-6930-4071-9F04-DBE153ECFACA}"/>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prinus</a:t>
            </a:r>
            <a:r>
              <a:rPr lang="en-US" dirty="0"/>
              <a:t> (=Q. </a:t>
            </a:r>
            <a:r>
              <a:rPr lang="en-US" dirty="0" err="1"/>
              <a:t>montana</a:t>
            </a:r>
            <a:r>
              <a:rPr lang="en-US" dirty="0"/>
              <a:t>)</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38DEBB3-81D0-4FBD-9FD9-60BA8C7429F3}"/>
              </a:ext>
            </a:extLst>
          </p:cNvPr>
          <p:cNvSpPr>
            <a:spLocks noGrp="1"/>
          </p:cNvSpPr>
          <p:nvPr>
            <p:ph idx="1"/>
          </p:nvPr>
        </p:nvSpPr>
        <p:spPr>
          <a:xfrm>
            <a:off x="649225" y="2133600"/>
            <a:ext cx="3650278" cy="3759253"/>
          </a:xfrm>
        </p:spPr>
        <p:txBody>
          <a:bodyPr>
            <a:normAutofit/>
          </a:bodyPr>
          <a:lstStyle/>
          <a:p>
            <a:pPr marL="0" indent="0">
              <a:buNone/>
            </a:pPr>
            <a:r>
              <a:rPr lang="en-US" dirty="0"/>
              <a:t>Chestnut oak</a:t>
            </a:r>
          </a:p>
          <a:p>
            <a:endParaRPr lang="en-US" dirty="0"/>
          </a:p>
          <a:p>
            <a:r>
              <a:rPr lang="en-US" dirty="0"/>
              <a:t>More common at SCBI than Q. </a:t>
            </a:r>
            <a:r>
              <a:rPr lang="en-US" dirty="0" err="1"/>
              <a:t>michauxii</a:t>
            </a:r>
            <a:r>
              <a:rPr lang="en-US" dirty="0"/>
              <a:t> (because this is the range of it)</a:t>
            </a:r>
          </a:p>
          <a:p>
            <a:r>
              <a:rPr lang="en-US" dirty="0"/>
              <a:t>Leaves look like used scrapbook scissors</a:t>
            </a:r>
          </a:p>
        </p:txBody>
      </p:sp>
      <p:pic>
        <p:nvPicPr>
          <p:cNvPr id="3074" name="Picture 2" descr="https://www.dendroapp.frec.vt.edu/VT_Assets/Fact_Sheets/images/Quercus%20montana/leaf1.jpg">
            <a:extLst>
              <a:ext uri="{FF2B5EF4-FFF2-40B4-BE49-F238E27FC236}">
                <a16:creationId xmlns:a16="http://schemas.microsoft.com/office/drawing/2014/main" id="{84DD448E-A7C2-49D0-A968-AAECEDE145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24404" y="645106"/>
            <a:ext cx="4018371"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23D423-4F49-4D5D-B3BA-1D32224593F9}"/>
              </a:ext>
            </a:extLst>
          </p:cNvPr>
          <p:cNvSpPr txBox="1"/>
          <p:nvPr/>
        </p:nvSpPr>
        <p:spPr>
          <a:xfrm>
            <a:off x="6096000" y="6061223"/>
            <a:ext cx="3708400"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http://dendro.cnre.vt.edu/dendrology/syllabus/factsheet.cfm?ID=76</a:t>
            </a:r>
            <a:endParaRPr lang="en-US" sz="1000" dirty="0"/>
          </a:p>
        </p:txBody>
      </p:sp>
      <p:pic>
        <p:nvPicPr>
          <p:cNvPr id="7170" name="Picture 2" descr="https://www.dendroapp.frec.vt.edu/VT_Assets/Fact_Sheets/images/Quercus%20montana/fruit1.jpg">
            <a:extLst>
              <a:ext uri="{FF2B5EF4-FFF2-40B4-BE49-F238E27FC236}">
                <a16:creationId xmlns:a16="http://schemas.microsoft.com/office/drawing/2014/main" id="{F778D87C-F74A-4BBC-BEF2-6F0396AD7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597" y="176371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608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B4A6A-C5DB-4842-9E1D-1233AF070D16}"/>
              </a:ext>
            </a:extLst>
          </p:cNvPr>
          <p:cNvSpPr>
            <a:spLocks noGrp="1"/>
          </p:cNvSpPr>
          <p:nvPr>
            <p:ph type="title"/>
          </p:nvPr>
        </p:nvSpPr>
        <p:spPr>
          <a:xfrm>
            <a:off x="649224" y="645106"/>
            <a:ext cx="5122652" cy="1259894"/>
          </a:xfrm>
        </p:spPr>
        <p:txBody>
          <a:bodyPr>
            <a:normAutofit/>
          </a:bodyPr>
          <a:lstStyle/>
          <a:p>
            <a:r>
              <a:rPr lang="en-US" dirty="0"/>
              <a:t>Quercus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48870F-023D-4EEF-AEC7-0EDBAFCA3CDD}"/>
              </a:ext>
            </a:extLst>
          </p:cNvPr>
          <p:cNvSpPr>
            <a:spLocks noGrp="1"/>
          </p:cNvSpPr>
          <p:nvPr>
            <p:ph idx="1"/>
          </p:nvPr>
        </p:nvSpPr>
        <p:spPr>
          <a:xfrm>
            <a:off x="649225" y="2133600"/>
            <a:ext cx="5122652" cy="3759253"/>
          </a:xfrm>
        </p:spPr>
        <p:txBody>
          <a:bodyPr>
            <a:normAutofit/>
          </a:bodyPr>
          <a:lstStyle/>
          <a:p>
            <a:pPr marL="0" indent="0">
              <a:buNone/>
            </a:pPr>
            <a:r>
              <a:rPr lang="en-US" dirty="0"/>
              <a:t>Northern red oak</a:t>
            </a:r>
          </a:p>
          <a:p>
            <a:endParaRPr lang="en-US" dirty="0"/>
          </a:p>
          <a:p>
            <a:r>
              <a:rPr lang="en-US" dirty="0"/>
              <a:t>Shallow acorn caps</a:t>
            </a:r>
          </a:p>
          <a:p>
            <a:r>
              <a:rPr lang="en-US" dirty="0"/>
              <a:t>Bark is reddish inside with shallow fissures</a:t>
            </a:r>
          </a:p>
          <a:p>
            <a:r>
              <a:rPr lang="en-US" b="1" dirty="0"/>
              <a:t>Hairless buds and hairless adult leaves</a:t>
            </a:r>
          </a:p>
          <a:p>
            <a:pPr lvl="1"/>
            <a:r>
              <a:rPr lang="en-US" dirty="0"/>
              <a:t>Alternate veins</a:t>
            </a:r>
          </a:p>
          <a:p>
            <a:pPr lvl="1"/>
            <a:r>
              <a:rPr lang="en-US" dirty="0"/>
              <a:t>Long and droop from twig tips</a:t>
            </a:r>
          </a:p>
          <a:p>
            <a:pPr lvl="1"/>
            <a:r>
              <a:rPr lang="en-US" dirty="0"/>
              <a:t>Leafstalk (petiole) green to red</a:t>
            </a:r>
          </a:p>
        </p:txBody>
      </p:sp>
      <p:pic>
        <p:nvPicPr>
          <p:cNvPr id="9218" name="Picture 2" descr="https://www.dendroapp.frec.vt.edu/VT_Assets/Fact_Sheets/images/Quercus%20rubra/leaf1.jpg">
            <a:extLst>
              <a:ext uri="{FF2B5EF4-FFF2-40B4-BE49-F238E27FC236}">
                <a16:creationId xmlns:a16="http://schemas.microsoft.com/office/drawing/2014/main" id="{A7DB8971-7F28-4F43-8439-F5259E471F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293A16-0A51-47DE-A2AD-4614318C3B10}"/>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http://dendro.cnre.vt.edu/dendrology/syllabus/factsheet.cfm?ID=38</a:t>
            </a:r>
            <a:endParaRPr lang="en-US" sz="1000" dirty="0"/>
          </a:p>
        </p:txBody>
      </p:sp>
      <p:pic>
        <p:nvPicPr>
          <p:cNvPr id="8196" name="Picture 4" descr="https://www.dendroapp.frec.vt.edu/VT_Assets/Fact_Sheets/images/Quercus%20rubra/fruit1.jpg">
            <a:extLst>
              <a:ext uri="{FF2B5EF4-FFF2-40B4-BE49-F238E27FC236}">
                <a16:creationId xmlns:a16="http://schemas.microsoft.com/office/drawing/2014/main" id="{5AAF5DB9-6FE4-4A75-A538-4EAE7C3D6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896" y="1802973"/>
            <a:ext cx="24003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687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F18D6-47A5-4629-A1BE-995A9FD62ACF}"/>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stellata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F80C0E-DAE0-42AA-8D61-26A9A6EDB95F}"/>
              </a:ext>
            </a:extLst>
          </p:cNvPr>
          <p:cNvSpPr>
            <a:spLocks noGrp="1"/>
          </p:cNvSpPr>
          <p:nvPr>
            <p:ph idx="1"/>
          </p:nvPr>
        </p:nvSpPr>
        <p:spPr>
          <a:xfrm>
            <a:off x="649225" y="2133600"/>
            <a:ext cx="3650278" cy="3759253"/>
          </a:xfrm>
        </p:spPr>
        <p:txBody>
          <a:bodyPr>
            <a:normAutofit/>
          </a:bodyPr>
          <a:lstStyle/>
          <a:p>
            <a:pPr marL="0" indent="0">
              <a:buNone/>
            </a:pPr>
            <a:r>
              <a:rPr lang="en-US" dirty="0"/>
              <a:t>Post oak</a:t>
            </a:r>
          </a:p>
          <a:p>
            <a:endParaRPr lang="en-US" dirty="0"/>
          </a:p>
          <a:p>
            <a:r>
              <a:rPr lang="en-US" dirty="0"/>
              <a:t>NOT IN PLOT, included for comparison</a:t>
            </a:r>
          </a:p>
          <a:p>
            <a:r>
              <a:rPr lang="en-US" dirty="0"/>
              <a:t>Narrow lobes, rounded tips</a:t>
            </a:r>
          </a:p>
          <a:p>
            <a:r>
              <a:rPr lang="en-US" dirty="0"/>
              <a:t>Fat leaf area</a:t>
            </a:r>
          </a:p>
          <a:p>
            <a:r>
              <a:rPr lang="en-US" dirty="0"/>
              <a:t>“looks like drunk Q. alba”</a:t>
            </a:r>
          </a:p>
        </p:txBody>
      </p:sp>
      <p:pic>
        <p:nvPicPr>
          <p:cNvPr id="8194" name="Picture 2" descr="https://www.dendroapp.frec.vt.edu/VT_Assets/Fact_Sheets/images/Quercus%20stellata/leaf1.jpg">
            <a:extLst>
              <a:ext uri="{FF2B5EF4-FFF2-40B4-BE49-F238E27FC236}">
                <a16:creationId xmlns:a16="http://schemas.microsoft.com/office/drawing/2014/main" id="{CF38468C-2C60-4A2D-A84A-75472D57E8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2497"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05F24D-B4A7-4935-B73E-114C531BE26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http://dendro.cnre.vt.edu/dendrology/syllabus/factsheet.cfm?ID=77</a:t>
            </a:r>
            <a:endParaRPr lang="en-US" sz="1000" dirty="0"/>
          </a:p>
        </p:txBody>
      </p:sp>
      <p:pic>
        <p:nvPicPr>
          <p:cNvPr id="9218" name="Picture 2" descr="https://www.dendroapp.frec.vt.edu/VT_Assets/Fact_Sheets/images/Quercus%20stellata/fruit1.jpg">
            <a:extLst>
              <a:ext uri="{FF2B5EF4-FFF2-40B4-BE49-F238E27FC236}">
                <a16:creationId xmlns:a16="http://schemas.microsoft.com/office/drawing/2014/main" id="{B0B64952-3487-4724-A1D3-3658237D4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850" y="1752600"/>
            <a:ext cx="24003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188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4F4E0-3275-4B13-B8AF-380D48637FA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velutina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B0CF93-4FA7-4E38-8411-D86446823D6A}"/>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Black oak</a:t>
            </a:r>
          </a:p>
          <a:p>
            <a:endParaRPr lang="en-US" dirty="0"/>
          </a:p>
          <a:p>
            <a:r>
              <a:rPr lang="en-US" dirty="0"/>
              <a:t>Acorns have deep cup</a:t>
            </a:r>
          </a:p>
          <a:p>
            <a:r>
              <a:rPr lang="en-US" b="1" dirty="0"/>
              <a:t>Hairy adult leaves and hairy, green petioles</a:t>
            </a:r>
          </a:p>
          <a:p>
            <a:pPr lvl="1"/>
            <a:r>
              <a:rPr lang="en-US" dirty="0"/>
              <a:t>Sun leaves often smaller and have very deep lobes</a:t>
            </a:r>
          </a:p>
          <a:p>
            <a:pPr lvl="1"/>
            <a:r>
              <a:rPr lang="en-US" dirty="0"/>
              <a:t>Also drooping like Q. rubra</a:t>
            </a:r>
          </a:p>
          <a:p>
            <a:pPr lvl="1"/>
            <a:r>
              <a:rPr lang="en-US" dirty="0"/>
              <a:t>Easy to confuse with Q. rubra if can’t touch the leaves</a:t>
            </a:r>
          </a:p>
          <a:p>
            <a:r>
              <a:rPr lang="en-US" dirty="0"/>
              <a:t>Bark is irregular and blocky</a:t>
            </a:r>
          </a:p>
          <a:p>
            <a:pPr lvl="1"/>
            <a:r>
              <a:rPr lang="en-US" b="1" dirty="0"/>
              <a:t>Interior bark is yellow!</a:t>
            </a:r>
          </a:p>
        </p:txBody>
      </p:sp>
      <p:pic>
        <p:nvPicPr>
          <p:cNvPr id="10242" name="Picture 2" descr="https://www.dendroapp.frec.vt.edu/VT_Assets/Fact_Sheets/images/Quercus%20velutina/leaf1.jpg">
            <a:extLst>
              <a:ext uri="{FF2B5EF4-FFF2-40B4-BE49-F238E27FC236}">
                <a16:creationId xmlns:a16="http://schemas.microsoft.com/office/drawing/2014/main" id="{A1AA714F-6586-4421-BC68-8EF30ACAAF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4063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2FE364-2AC6-442C-A25D-8BFA590BF9F6}"/>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http://dendro.cnre.vt.edu/dendrology/syllabus/factsheet.cfm?ID=39</a:t>
            </a:r>
            <a:endParaRPr lang="en-US" sz="1000" dirty="0"/>
          </a:p>
        </p:txBody>
      </p:sp>
      <p:pic>
        <p:nvPicPr>
          <p:cNvPr id="10244" name="Picture 4" descr="https://lh3.googleusercontent.com/gZvNLyhw4ve1iJ1Q2JP73ecUWvh1WuKLWFuN8yoSmjfUmqaHnn51c6LD4UsdQbLaLBV_rhCFVScHgB0GFr6LEyCcaANJyacTRNAM8pMzsuVi3CzmxqaGaRighdu2gJ6sOwYumfbFcSD-dQqJUAfLRsBEusMvnPuwQduc8XwmeuuP5TOTNosomMZbsr98ZAKAYv37oJCjUVNx5mUkeJ2Dc4vHT9EVV4Tbc3wDp1DIJudAQgHDsyWLniB1FSC-nOBHzo2gBHeTAmJ7-LezWldPrjQwvyA4PC964yTRcn3vQuq95YEB3_ye6kWMDvWkCG4ov1SvMXcwaqwChame0i0xqcpJvR43zECegBbGu1yr4ynmnDglXAtQd1agNVk4ToYCdCr4PGFplcptQFPsTU5htpj1R0JQcoeGd23yWRFWH_mpBYGolkOacFjp4zA2JnYw12V3KikepDmBlmfPVCFSrvRZTgdjf0PeuYaeSBVh64-4yfUg1h6stPe36FCIbH9WYNXUpN-PCJnPQ8sZijbQSfAZqdS-vTMqYL1yLTyHA3vZMPjG7Gart-d95RCraFbP6DNlXDhnvls0ncgcfzYvdlM57LHJYAMNbNR8HLPcsIOCG-7mIYZrwymqH-l4WxmdE-I7SBJONde__wAbrSj9vG99I8lgbXU=w661-h881-no">
            <a:extLst>
              <a:ext uri="{FF2B5EF4-FFF2-40B4-BE49-F238E27FC236}">
                <a16:creationId xmlns:a16="http://schemas.microsoft.com/office/drawing/2014/main" id="{F6841456-D502-4AD8-B5D1-157AA2D78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270" y="491694"/>
            <a:ext cx="1656303" cy="2207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dendroapp.frec.vt.edu/VT_Assets/Fact_Sheets/images/Quercus%20velutina/fruit1.jpg">
            <a:extLst>
              <a:ext uri="{FF2B5EF4-FFF2-40B4-BE49-F238E27FC236}">
                <a16:creationId xmlns:a16="http://schemas.microsoft.com/office/drawing/2014/main" id="{08FB48D5-45BB-48B3-B23A-5E6FB6918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992" y="2804326"/>
            <a:ext cx="2011134" cy="30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541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0C3B3-814F-4D55-B379-902E5485241F}"/>
              </a:ext>
            </a:extLst>
          </p:cNvPr>
          <p:cNvSpPr>
            <a:spLocks noGrp="1"/>
          </p:cNvSpPr>
          <p:nvPr>
            <p:ph type="title"/>
          </p:nvPr>
        </p:nvSpPr>
        <p:spPr>
          <a:xfrm>
            <a:off x="649224" y="645106"/>
            <a:ext cx="5122652" cy="1259894"/>
          </a:xfrm>
        </p:spPr>
        <p:txBody>
          <a:bodyPr>
            <a:normAutofit/>
          </a:bodyPr>
          <a:lstStyle/>
          <a:p>
            <a:r>
              <a:rPr lang="en-US" dirty="0"/>
              <a:t>Rosa multiflora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39B419-C5FE-45E6-8FE1-586B5F1E0096}"/>
              </a:ext>
            </a:extLst>
          </p:cNvPr>
          <p:cNvSpPr>
            <a:spLocks noGrp="1"/>
          </p:cNvSpPr>
          <p:nvPr>
            <p:ph idx="1"/>
          </p:nvPr>
        </p:nvSpPr>
        <p:spPr>
          <a:xfrm>
            <a:off x="649225" y="2133600"/>
            <a:ext cx="5122652" cy="3759253"/>
          </a:xfrm>
        </p:spPr>
        <p:txBody>
          <a:bodyPr>
            <a:normAutofit/>
          </a:bodyPr>
          <a:lstStyle/>
          <a:p>
            <a:r>
              <a:rPr lang="en-US" dirty="0"/>
              <a:t>INVASIVE</a:t>
            </a:r>
          </a:p>
          <a:p>
            <a:r>
              <a:rPr lang="en-US" dirty="0"/>
              <a:t>Can grow to dense thickets</a:t>
            </a:r>
          </a:p>
          <a:p>
            <a:r>
              <a:rPr lang="en-US" dirty="0"/>
              <a:t>White flowers with yellow center</a:t>
            </a:r>
          </a:p>
          <a:p>
            <a:r>
              <a:rPr lang="en-US" dirty="0"/>
              <a:t>Alternate, pinnately compound</a:t>
            </a:r>
          </a:p>
          <a:p>
            <a:pPr lvl="1"/>
            <a:r>
              <a:rPr lang="en-US" dirty="0"/>
              <a:t>Thorns curve up like scythe, will hook on to clothing and skin</a:t>
            </a:r>
          </a:p>
          <a:p>
            <a:pPr lvl="1"/>
            <a:r>
              <a:rPr lang="en-US" dirty="0"/>
              <a:t>5-11 serrated leaflets</a:t>
            </a:r>
          </a:p>
        </p:txBody>
      </p:sp>
      <p:pic>
        <p:nvPicPr>
          <p:cNvPr id="17410" name="Picture 2" descr="https://www.dendroapp.frec.vt.edu/VT_Assets/Fact_Sheets/images/Rosa%20multiflora/leaf1.jpg">
            <a:extLst>
              <a:ext uri="{FF2B5EF4-FFF2-40B4-BE49-F238E27FC236}">
                <a16:creationId xmlns:a16="http://schemas.microsoft.com/office/drawing/2014/main" id="{9CDD8297-DF0D-431E-9A95-F34814FF93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4578" y="44903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Rosa%20multiflora/flower1.jpg">
            <a:extLst>
              <a:ext uri="{FF2B5EF4-FFF2-40B4-BE49-F238E27FC236}">
                <a16:creationId xmlns:a16="http://schemas.microsoft.com/office/drawing/2014/main" id="{1B1047A4-E25C-4652-A5EF-DDF5A8894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332" y="449036"/>
            <a:ext cx="1864507" cy="2977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C92FA-6C18-47E3-98C7-5CE89748F4DD}"/>
              </a:ext>
            </a:extLst>
          </p:cNvPr>
          <p:cNvSpPr txBox="1"/>
          <p:nvPr/>
        </p:nvSpPr>
        <p:spPr>
          <a:xfrm>
            <a:off x="6678386" y="5892853"/>
            <a:ext cx="4864389" cy="4154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http://dendro.cnre.vt.edu/dendrology/syllabus/factsheet.cfm?ID=151</a:t>
            </a:r>
            <a:endParaRPr lang="en-US" sz="1000" dirty="0"/>
          </a:p>
        </p:txBody>
      </p:sp>
    </p:spTree>
    <p:extLst>
      <p:ext uri="{BB962C8B-B14F-4D97-AF65-F5344CB8AC3E}">
        <p14:creationId xmlns:p14="http://schemas.microsoft.com/office/powerpoint/2010/main" val="3790096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333A2-257D-4C51-97FB-67F3CE76FD31}"/>
              </a:ext>
            </a:extLst>
          </p:cNvPr>
          <p:cNvSpPr>
            <a:spLocks noGrp="1"/>
          </p:cNvSpPr>
          <p:nvPr>
            <p:ph type="title"/>
          </p:nvPr>
        </p:nvSpPr>
        <p:spPr>
          <a:xfrm>
            <a:off x="649224" y="645106"/>
            <a:ext cx="5122652" cy="1259894"/>
          </a:xfrm>
        </p:spPr>
        <p:txBody>
          <a:bodyPr>
            <a:normAutofit/>
          </a:bodyPr>
          <a:lstStyle/>
          <a:p>
            <a:r>
              <a:rPr lang="en-US" dirty="0" err="1"/>
              <a:t>Alliaria</a:t>
            </a:r>
            <a:r>
              <a:rPr lang="en-US" dirty="0"/>
              <a:t> </a:t>
            </a:r>
            <a:r>
              <a:rPr lang="en-US" dirty="0" err="1"/>
              <a:t>petiolata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66AA256-9867-41AC-856E-DFA8AFE4235B}"/>
              </a:ext>
            </a:extLst>
          </p:cNvPr>
          <p:cNvSpPr>
            <a:spLocks noGrp="1"/>
          </p:cNvSpPr>
          <p:nvPr>
            <p:ph idx="1"/>
          </p:nvPr>
        </p:nvSpPr>
        <p:spPr>
          <a:xfrm>
            <a:off x="649225" y="2133600"/>
            <a:ext cx="5122652" cy="4079294"/>
          </a:xfrm>
        </p:spPr>
        <p:txBody>
          <a:bodyPr>
            <a:normAutofit fontScale="92500" lnSpcReduction="20000"/>
          </a:bodyPr>
          <a:lstStyle/>
          <a:p>
            <a:pPr marL="0" indent="0">
              <a:lnSpc>
                <a:spcPct val="90000"/>
              </a:lnSpc>
              <a:buNone/>
            </a:pPr>
            <a:r>
              <a:rPr lang="en-US" dirty="0"/>
              <a:t>Garlic mustard</a:t>
            </a:r>
          </a:p>
          <a:p>
            <a:pPr>
              <a:lnSpc>
                <a:spcPct val="90000"/>
              </a:lnSpc>
            </a:pPr>
            <a:endParaRPr lang="en-US" dirty="0"/>
          </a:p>
          <a:p>
            <a:pPr>
              <a:lnSpc>
                <a:spcPct val="90000"/>
              </a:lnSpc>
            </a:pPr>
            <a:r>
              <a:rPr lang="en-US" dirty="0"/>
              <a:t>Invasive</a:t>
            </a:r>
          </a:p>
          <a:p>
            <a:pPr>
              <a:lnSpc>
                <a:spcPct val="90000"/>
              </a:lnSpc>
            </a:pPr>
            <a:r>
              <a:rPr lang="en-US" dirty="0"/>
              <a:t>Stems and petioles sometimes hairy</a:t>
            </a:r>
          </a:p>
          <a:p>
            <a:pPr>
              <a:lnSpc>
                <a:spcPct val="90000"/>
              </a:lnSpc>
            </a:pPr>
            <a:r>
              <a:rPr lang="en-US" dirty="0"/>
              <a:t>Plant grows straight up</a:t>
            </a:r>
          </a:p>
          <a:p>
            <a:pPr>
              <a:lnSpc>
                <a:spcPct val="90000"/>
              </a:lnSpc>
            </a:pPr>
            <a:r>
              <a:rPr lang="en-US" b="1" dirty="0"/>
              <a:t>Upper stems terminate with white flowers</a:t>
            </a:r>
          </a:p>
          <a:p>
            <a:pPr lvl="1">
              <a:lnSpc>
                <a:spcPct val="90000"/>
              </a:lnSpc>
            </a:pPr>
            <a:r>
              <a:rPr lang="en-US" dirty="0"/>
              <a:t>After maturity, </a:t>
            </a:r>
            <a:r>
              <a:rPr lang="en-US" b="1" dirty="0"/>
              <a:t>long, thin seed pods </a:t>
            </a:r>
            <a:r>
              <a:rPr lang="en-US" dirty="0"/>
              <a:t>form</a:t>
            </a:r>
          </a:p>
          <a:p>
            <a:pPr>
              <a:lnSpc>
                <a:spcPct val="90000"/>
              </a:lnSpc>
            </a:pPr>
            <a:r>
              <a:rPr lang="en-US" dirty="0"/>
              <a:t>Leaves dependent on year</a:t>
            </a:r>
          </a:p>
          <a:p>
            <a:pPr lvl="1">
              <a:lnSpc>
                <a:spcPct val="90000"/>
              </a:lnSpc>
            </a:pPr>
            <a:r>
              <a:rPr lang="en-US" dirty="0"/>
              <a:t>1st year: Small rosette of leaves, rounded, heart-shaped-</a:t>
            </a:r>
            <a:r>
              <a:rPr lang="en-US" dirty="0" err="1"/>
              <a:t>ish</a:t>
            </a:r>
            <a:endParaRPr lang="en-US" dirty="0"/>
          </a:p>
          <a:p>
            <a:pPr lvl="1">
              <a:lnSpc>
                <a:spcPct val="90000"/>
              </a:lnSpc>
            </a:pPr>
            <a:r>
              <a:rPr lang="en-US" dirty="0"/>
              <a:t>2</a:t>
            </a:r>
            <a:r>
              <a:rPr lang="en-US" baseline="30000" dirty="0"/>
              <a:t>nd</a:t>
            </a:r>
            <a:r>
              <a:rPr lang="en-US" dirty="0"/>
              <a:t> year: </a:t>
            </a:r>
            <a:r>
              <a:rPr lang="en-US" b="1" dirty="0"/>
              <a:t>alternate, coarse serration, sometimes wavy margins, upper leaves oval</a:t>
            </a:r>
          </a:p>
          <a:p>
            <a:pPr lvl="1">
              <a:lnSpc>
                <a:spcPct val="90000"/>
              </a:lnSpc>
            </a:pPr>
            <a:r>
              <a:rPr lang="en-US" dirty="0"/>
              <a:t>Veins easily noticeable</a:t>
            </a:r>
          </a:p>
          <a:p>
            <a:pPr lvl="1">
              <a:lnSpc>
                <a:spcPct val="90000"/>
              </a:lnSpc>
            </a:pPr>
            <a:r>
              <a:rPr lang="en-US" dirty="0"/>
              <a:t>Young leaves good on salads!!</a:t>
            </a:r>
          </a:p>
        </p:txBody>
      </p:sp>
      <p:pic>
        <p:nvPicPr>
          <p:cNvPr id="2050" name="Picture 2" descr="https://www.illinoiswildflowers.info/weeds/photos/garlic_mustard1.jpg">
            <a:extLst>
              <a:ext uri="{FF2B5EF4-FFF2-40B4-BE49-F238E27FC236}">
                <a16:creationId xmlns:a16="http://schemas.microsoft.com/office/drawing/2014/main" id="{D7A71662-241D-4657-B734-62493CC056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74432" y="391546"/>
            <a:ext cx="2534688" cy="3484108"/>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illinoiswildflowers.info/weeds/photos/garlic_mustard2.jpg">
            <a:extLst>
              <a:ext uri="{FF2B5EF4-FFF2-40B4-BE49-F238E27FC236}">
                <a16:creationId xmlns:a16="http://schemas.microsoft.com/office/drawing/2014/main" id="{EC5EE6B8-19D8-4896-8A0F-9862101E6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66467"/>
            <a:ext cx="3090182" cy="250760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arlic mustard seed pods">
            <a:extLst>
              <a:ext uri="{FF2B5EF4-FFF2-40B4-BE49-F238E27FC236}">
                <a16:creationId xmlns:a16="http://schemas.microsoft.com/office/drawing/2014/main" id="{9542FD0C-A6BF-428F-964B-DDA416C2D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782" y="3641326"/>
            <a:ext cx="2247625" cy="29968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C510025-AEF3-4579-8D91-6BD2919B14E4}"/>
              </a:ext>
            </a:extLst>
          </p:cNvPr>
          <p:cNvSpPr/>
          <p:nvPr/>
        </p:nvSpPr>
        <p:spPr>
          <a:xfrm>
            <a:off x="5909845" y="6638159"/>
            <a:ext cx="6096000" cy="246221"/>
          </a:xfrm>
          <a:prstGeom prst="rect">
            <a:avLst/>
          </a:prstGeom>
        </p:spPr>
        <p:txBody>
          <a:bodyPr>
            <a:spAutoFit/>
          </a:bodyPr>
          <a:lstStyle/>
          <a:p>
            <a:r>
              <a:rPr lang="en-US" sz="1000">
                <a:hlinkClick r:id="rId5"/>
              </a:rPr>
              <a:t>https://emswcd.org/on-your-land/weeds/weeds-to-know/garlic-mustard/garlicmustard4/</a:t>
            </a:r>
            <a:endParaRPr lang="en-US" sz="1000" dirty="0"/>
          </a:p>
        </p:txBody>
      </p:sp>
      <p:sp>
        <p:nvSpPr>
          <p:cNvPr id="6" name="Rectangle 5">
            <a:extLst>
              <a:ext uri="{FF2B5EF4-FFF2-40B4-BE49-F238E27FC236}">
                <a16:creationId xmlns:a16="http://schemas.microsoft.com/office/drawing/2014/main" id="{3BF646B3-CD89-4D36-B137-BB919DFF2F94}"/>
              </a:ext>
            </a:extLst>
          </p:cNvPr>
          <p:cNvSpPr/>
          <p:nvPr/>
        </p:nvSpPr>
        <p:spPr>
          <a:xfrm>
            <a:off x="6523578" y="72270"/>
            <a:ext cx="6096000" cy="246221"/>
          </a:xfrm>
          <a:prstGeom prst="rect">
            <a:avLst/>
          </a:prstGeom>
        </p:spPr>
        <p:txBody>
          <a:bodyPr>
            <a:spAutoFit/>
          </a:bodyPr>
          <a:lstStyle/>
          <a:p>
            <a:r>
              <a:rPr lang="en-US" sz="1000" dirty="0">
                <a:hlinkClick r:id="rId6"/>
              </a:rPr>
              <a:t>https://www.illinoiswildflowers.info/weeds/plants/garlic_mustard.htm</a:t>
            </a:r>
            <a:endParaRPr lang="en-US" sz="1000" dirty="0"/>
          </a:p>
        </p:txBody>
      </p:sp>
      <p:sp>
        <p:nvSpPr>
          <p:cNvPr id="7" name="TextBox 6">
            <a:extLst>
              <a:ext uri="{FF2B5EF4-FFF2-40B4-BE49-F238E27FC236}">
                <a16:creationId xmlns:a16="http://schemas.microsoft.com/office/drawing/2014/main" id="{291BFE18-11AC-4D5C-894E-BBFAABECDBB0}"/>
              </a:ext>
            </a:extLst>
          </p:cNvPr>
          <p:cNvSpPr txBox="1"/>
          <p:nvPr/>
        </p:nvSpPr>
        <p:spPr>
          <a:xfrm>
            <a:off x="9474432" y="3948709"/>
            <a:ext cx="1971197" cy="261610"/>
          </a:xfrm>
          <a:prstGeom prst="rect">
            <a:avLst/>
          </a:prstGeom>
          <a:noFill/>
        </p:spPr>
        <p:txBody>
          <a:bodyPr wrap="square" rtlCol="0">
            <a:spAutoFit/>
          </a:bodyPr>
          <a:lstStyle/>
          <a:p>
            <a:r>
              <a:rPr lang="en-US" sz="1100" dirty="0"/>
              <a:t>2</a:t>
            </a:r>
            <a:r>
              <a:rPr lang="en-US" sz="1100" baseline="30000" dirty="0"/>
              <a:t>nd</a:t>
            </a:r>
            <a:r>
              <a:rPr lang="en-US" sz="1100" dirty="0"/>
              <a:t> year</a:t>
            </a:r>
          </a:p>
        </p:txBody>
      </p:sp>
      <p:sp>
        <p:nvSpPr>
          <p:cNvPr id="8" name="TextBox 7">
            <a:extLst>
              <a:ext uri="{FF2B5EF4-FFF2-40B4-BE49-F238E27FC236}">
                <a16:creationId xmlns:a16="http://schemas.microsoft.com/office/drawing/2014/main" id="{871BA3B5-52C7-4105-A30C-8826835B2B28}"/>
              </a:ext>
            </a:extLst>
          </p:cNvPr>
          <p:cNvSpPr txBox="1"/>
          <p:nvPr/>
        </p:nvSpPr>
        <p:spPr>
          <a:xfrm>
            <a:off x="5958870" y="3097684"/>
            <a:ext cx="2247625" cy="276999"/>
          </a:xfrm>
          <a:prstGeom prst="rect">
            <a:avLst/>
          </a:prstGeom>
          <a:noFill/>
        </p:spPr>
        <p:txBody>
          <a:bodyPr wrap="square" rtlCol="0">
            <a:spAutoFit/>
          </a:bodyPr>
          <a:lstStyle/>
          <a:p>
            <a:r>
              <a:rPr lang="en-US" sz="1200" dirty="0"/>
              <a:t>1</a:t>
            </a:r>
            <a:r>
              <a:rPr lang="en-US" sz="1200" baseline="30000" dirty="0"/>
              <a:t>st</a:t>
            </a:r>
            <a:r>
              <a:rPr lang="en-US" sz="1200" dirty="0"/>
              <a:t> year</a:t>
            </a:r>
          </a:p>
        </p:txBody>
      </p:sp>
    </p:spTree>
    <p:extLst>
      <p:ext uri="{BB962C8B-B14F-4D97-AF65-F5344CB8AC3E}">
        <p14:creationId xmlns:p14="http://schemas.microsoft.com/office/powerpoint/2010/main" val="3832418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6DB77-C7F7-49D1-9512-FCD9E7E29536}"/>
              </a:ext>
            </a:extLst>
          </p:cNvPr>
          <p:cNvSpPr>
            <a:spLocks noGrp="1"/>
          </p:cNvSpPr>
          <p:nvPr>
            <p:ph type="title"/>
          </p:nvPr>
        </p:nvSpPr>
        <p:spPr>
          <a:xfrm>
            <a:off x="649224" y="645106"/>
            <a:ext cx="5122652" cy="1259894"/>
          </a:xfrm>
        </p:spPr>
        <p:txBody>
          <a:bodyPr>
            <a:normAutofit/>
          </a:bodyPr>
          <a:lstStyle/>
          <a:p>
            <a:r>
              <a:rPr lang="en-US" dirty="0" err="1"/>
              <a:t>Robinia</a:t>
            </a:r>
            <a:r>
              <a:rPr lang="en-US" dirty="0"/>
              <a:t> </a:t>
            </a:r>
            <a:r>
              <a:rPr lang="en-US" dirty="0" err="1"/>
              <a:t>pseudoacacia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EE2E5D4-27AD-4A2E-9F18-8CF68C36C961}"/>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Black locust</a:t>
            </a:r>
          </a:p>
          <a:p>
            <a:endParaRPr lang="en-US" dirty="0"/>
          </a:p>
          <a:p>
            <a:r>
              <a:rPr lang="en-US" dirty="0"/>
              <a:t>Compound, alternate leaves</a:t>
            </a:r>
          </a:p>
          <a:p>
            <a:pPr lvl="1"/>
            <a:r>
              <a:rPr lang="en-US" dirty="0"/>
              <a:t>Entire, dull blue-green, 7-19 leaflets, each 1.5”</a:t>
            </a:r>
          </a:p>
          <a:p>
            <a:r>
              <a:rPr lang="en-US" dirty="0"/>
              <a:t>Fruit pods like flattened snap pea cases</a:t>
            </a:r>
          </a:p>
          <a:p>
            <a:r>
              <a:rPr lang="en-US" dirty="0"/>
              <a:t>Flowers small, pea-like (Fabaceae), hanging in 6” clusters</a:t>
            </a:r>
          </a:p>
          <a:p>
            <a:r>
              <a:rPr lang="en-US" b="1" dirty="0"/>
              <a:t>Thorns on stems and twigs</a:t>
            </a:r>
            <a:r>
              <a:rPr lang="en-US" dirty="0"/>
              <a:t>, rugged bark</a:t>
            </a:r>
          </a:p>
          <a:p>
            <a:r>
              <a:rPr lang="en-US" dirty="0"/>
              <a:t>Much more outside the plot (along adjacent to Leach lake on road and on Leach road)</a:t>
            </a:r>
          </a:p>
        </p:txBody>
      </p:sp>
      <p:pic>
        <p:nvPicPr>
          <p:cNvPr id="12290" name="Picture 2" descr="https://www.dendroapp.frec.vt.edu/VT_Assets/Fact_Sheets/images/Robinia%20pseudoacacia/leaf1.jpg">
            <a:extLst>
              <a:ext uri="{FF2B5EF4-FFF2-40B4-BE49-F238E27FC236}">
                <a16:creationId xmlns:a16="http://schemas.microsoft.com/office/drawing/2014/main" id="{A2063C8D-E14C-46A3-8A8E-B2E8BA799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285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Robinia%20pseudoacacia/twig1.jpg">
            <a:extLst>
              <a:ext uri="{FF2B5EF4-FFF2-40B4-BE49-F238E27FC236}">
                <a16:creationId xmlns:a16="http://schemas.microsoft.com/office/drawing/2014/main" id="{FF033CE9-BF06-4B27-9D7D-50F01E9E2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619" y="986120"/>
            <a:ext cx="767124" cy="115373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www.dendroapp.frec.vt.edu/VT_Assets/Fact_Sheets/images/Robinia%20pseudoacacia/flower1.jpg">
            <a:extLst>
              <a:ext uri="{FF2B5EF4-FFF2-40B4-BE49-F238E27FC236}">
                <a16:creationId xmlns:a16="http://schemas.microsoft.com/office/drawing/2014/main" id="{6757FBDE-B6C2-4CA4-855F-49A2CA8DB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6745" y="1179483"/>
            <a:ext cx="1401114" cy="210723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s://www.dendroapp.frec.vt.edu/VT_Assets/Fact_Sheets/images/Robinia%20pseudoacacia/fruit1.jpg">
            <a:extLst>
              <a:ext uri="{FF2B5EF4-FFF2-40B4-BE49-F238E27FC236}">
                <a16:creationId xmlns:a16="http://schemas.microsoft.com/office/drawing/2014/main" id="{ABD5F423-59D1-423D-B150-02CA39EB3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7260" y="3674434"/>
            <a:ext cx="1410133" cy="2120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90D1CF-306A-4BDD-9B0B-9A4E8821BEFF}"/>
              </a:ext>
            </a:extLst>
          </p:cNvPr>
          <p:cNvSpPr txBox="1"/>
          <p:nvPr/>
        </p:nvSpPr>
        <p:spPr>
          <a:xfrm>
            <a:off x="6667500" y="6061223"/>
            <a:ext cx="4686300" cy="415498"/>
          </a:xfrm>
          <a:prstGeom prst="rect">
            <a:avLst/>
          </a:prstGeom>
          <a:noFill/>
        </p:spPr>
        <p:txBody>
          <a:bodyPr wrap="square" rtlCol="0">
            <a:spAutoFit/>
          </a:bodyPr>
          <a:lstStyle/>
          <a:p>
            <a:r>
              <a:rPr lang="en-US" sz="1000" dirty="0"/>
              <a:t>Source: </a:t>
            </a:r>
            <a:r>
              <a:rPr lang="en-US" sz="1000" dirty="0">
                <a:hlinkClick r:id="rId6"/>
              </a:rPr>
              <a:t>http://dendro.cnre.vt.edu/dendrology/syllabus/factsheet.cfm?ID=40</a:t>
            </a:r>
            <a:endParaRPr lang="en-US" sz="1000" dirty="0"/>
          </a:p>
        </p:txBody>
      </p:sp>
    </p:spTree>
    <p:extLst>
      <p:ext uri="{BB962C8B-B14F-4D97-AF65-F5344CB8AC3E}">
        <p14:creationId xmlns:p14="http://schemas.microsoft.com/office/powerpoint/2010/main" val="734495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EE0A9-5BA1-4298-8BDC-5EF4377A59CE}"/>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allegheniensis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66E41F-0502-44D2-8604-E771DE91191E}"/>
              </a:ext>
            </a:extLst>
          </p:cNvPr>
          <p:cNvSpPr>
            <a:spLocks noGrp="1"/>
          </p:cNvSpPr>
          <p:nvPr>
            <p:ph idx="1"/>
          </p:nvPr>
        </p:nvSpPr>
        <p:spPr>
          <a:xfrm>
            <a:off x="649225" y="2133600"/>
            <a:ext cx="3650278" cy="3759253"/>
          </a:xfrm>
        </p:spPr>
        <p:txBody>
          <a:bodyPr>
            <a:normAutofit/>
          </a:bodyPr>
          <a:lstStyle/>
          <a:p>
            <a:pPr marL="0" indent="0">
              <a:buNone/>
            </a:pPr>
            <a:r>
              <a:rPr lang="en-US" dirty="0"/>
              <a:t>Allegheny blackberry</a:t>
            </a:r>
          </a:p>
          <a:p>
            <a:endParaRPr lang="en-US" dirty="0"/>
          </a:p>
          <a:p>
            <a:r>
              <a:rPr lang="en-US" dirty="0"/>
              <a:t>NOT AS COMMON IN PLOT</a:t>
            </a:r>
          </a:p>
          <a:p>
            <a:r>
              <a:rPr lang="en-US" dirty="0"/>
              <a:t>5 leaves come out of central point</a:t>
            </a:r>
          </a:p>
          <a:p>
            <a:pPr lvl="1"/>
            <a:r>
              <a:rPr lang="en-US" dirty="0"/>
              <a:t>Tapered, serrated</a:t>
            </a:r>
          </a:p>
          <a:p>
            <a:pPr lvl="1"/>
            <a:r>
              <a:rPr lang="en-US" dirty="0"/>
              <a:t>Longer petioles</a:t>
            </a:r>
          </a:p>
          <a:p>
            <a:pPr lvl="1"/>
            <a:r>
              <a:rPr lang="en-US" dirty="0"/>
              <a:t>Alternate compound</a:t>
            </a:r>
          </a:p>
          <a:p>
            <a:r>
              <a:rPr lang="en-US" dirty="0"/>
              <a:t>Stalk can be large with large spines</a:t>
            </a:r>
          </a:p>
          <a:p>
            <a:endParaRPr lang="en-US" dirty="0"/>
          </a:p>
        </p:txBody>
      </p:sp>
      <p:pic>
        <p:nvPicPr>
          <p:cNvPr id="11266" name="Picture 2" descr="https://www.dendroapp.frec.vt.edu/VT_Assets/Fact_Sheets/images/Rubus%20allegheniensis/leaf1.jpg">
            <a:extLst>
              <a:ext uri="{FF2B5EF4-FFF2-40B4-BE49-F238E27FC236}">
                <a16:creationId xmlns:a16="http://schemas.microsoft.com/office/drawing/2014/main" id="{12449D89-8BE3-4317-87D4-0F84841963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9784"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0F9DD2-BC21-494F-AE1C-89994EDD4F5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http://dendro.cnre.vt.edu/dendrology/syllabus/factsheet.cfm?ID=139</a:t>
            </a:r>
            <a:endParaRPr lang="en-US" sz="1000" dirty="0"/>
          </a:p>
        </p:txBody>
      </p:sp>
    </p:spTree>
    <p:extLst>
      <p:ext uri="{BB962C8B-B14F-4D97-AF65-F5344CB8AC3E}">
        <p14:creationId xmlns:p14="http://schemas.microsoft.com/office/powerpoint/2010/main" val="3225128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97DBE-7F54-4804-9654-6CCA685D146F}"/>
              </a:ext>
            </a:extLst>
          </p:cNvPr>
          <p:cNvSpPr>
            <a:spLocks noGrp="1"/>
          </p:cNvSpPr>
          <p:nvPr>
            <p:ph type="title"/>
          </p:nvPr>
        </p:nvSpPr>
        <p:spPr>
          <a:xfrm>
            <a:off x="649224" y="645106"/>
            <a:ext cx="5122652" cy="1259894"/>
          </a:xfrm>
        </p:spPr>
        <p:txBody>
          <a:bodyPr>
            <a:normAutofit/>
          </a:bodyPr>
          <a:lstStyle/>
          <a:p>
            <a:r>
              <a:rPr lang="en-US" dirty="0" err="1"/>
              <a:t>Rubus</a:t>
            </a:r>
            <a:r>
              <a:rPr lang="en-US" dirty="0"/>
              <a:t> </a:t>
            </a:r>
            <a:r>
              <a:rPr lang="en-US" dirty="0" err="1"/>
              <a:t>pensilvanicus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9C13EA-4616-4012-8F2F-A3EA0E7B5B2E}"/>
              </a:ext>
            </a:extLst>
          </p:cNvPr>
          <p:cNvSpPr>
            <a:spLocks noGrp="1"/>
          </p:cNvSpPr>
          <p:nvPr>
            <p:ph idx="1"/>
          </p:nvPr>
        </p:nvSpPr>
        <p:spPr>
          <a:xfrm>
            <a:off x="649225" y="2133600"/>
            <a:ext cx="5122652" cy="3759253"/>
          </a:xfrm>
        </p:spPr>
        <p:txBody>
          <a:bodyPr>
            <a:normAutofit/>
          </a:bodyPr>
          <a:lstStyle/>
          <a:p>
            <a:pPr marL="0" indent="0">
              <a:buNone/>
            </a:pPr>
            <a:r>
              <a:rPr lang="en-US" dirty="0"/>
              <a:t>Pennsylvania blackberry</a:t>
            </a:r>
          </a:p>
          <a:p>
            <a:endParaRPr lang="en-US" dirty="0"/>
          </a:p>
          <a:p>
            <a:r>
              <a:rPr lang="en-US" dirty="0"/>
              <a:t>Alternate compound leaves</a:t>
            </a:r>
          </a:p>
          <a:p>
            <a:pPr lvl="1"/>
            <a:r>
              <a:rPr lang="en-US" dirty="0"/>
              <a:t>Terminal leaves the largest</a:t>
            </a:r>
          </a:p>
          <a:p>
            <a:pPr lvl="1"/>
            <a:r>
              <a:rPr lang="en-US" dirty="0"/>
              <a:t>3 leaves per leaflet</a:t>
            </a:r>
          </a:p>
          <a:p>
            <a:pPr lvl="1"/>
            <a:r>
              <a:rPr lang="en-US" dirty="0"/>
              <a:t>Coarse serration</a:t>
            </a:r>
          </a:p>
          <a:p>
            <a:pPr lvl="1"/>
            <a:r>
              <a:rPr lang="en-US" dirty="0"/>
              <a:t>Alternate veins</a:t>
            </a:r>
          </a:p>
        </p:txBody>
      </p:sp>
      <p:pic>
        <p:nvPicPr>
          <p:cNvPr id="12290" name="Picture 2" descr="https://bugwoodcloud.org/images/768x512/5386474.jpg">
            <a:extLst>
              <a:ext uri="{FF2B5EF4-FFF2-40B4-BE49-F238E27FC236}">
                <a16:creationId xmlns:a16="http://schemas.microsoft.com/office/drawing/2014/main" id="{D1B1B893-55D4-4154-A40F-2DA9FF2617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629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B7CAD3-F768-40F7-915E-2579153DA39E}"/>
              </a:ext>
            </a:extLst>
          </p:cNvPr>
          <p:cNvSpPr txBox="1"/>
          <p:nvPr/>
        </p:nvSpPr>
        <p:spPr>
          <a:xfrm>
            <a:off x="7066294" y="6061223"/>
            <a:ext cx="3661577" cy="553998"/>
          </a:xfrm>
          <a:prstGeom prst="rect">
            <a:avLst/>
          </a:prstGeom>
          <a:noFill/>
        </p:spPr>
        <p:txBody>
          <a:bodyPr wrap="square" rtlCol="0">
            <a:spAutoFit/>
          </a:bodyPr>
          <a:lstStyle/>
          <a:p>
            <a:r>
              <a:rPr lang="en-US" sz="1000" dirty="0"/>
              <a:t>Source: </a:t>
            </a:r>
            <a:r>
              <a:rPr lang="en-US" sz="1000" dirty="0">
                <a:hlinkClick r:id="rId3"/>
              </a:rPr>
              <a:t>https://www.invasive.org/browse/detail.cfm?imgnum=5386474</a:t>
            </a:r>
            <a:endParaRPr lang="en-US" sz="1000" dirty="0"/>
          </a:p>
        </p:txBody>
      </p:sp>
    </p:spTree>
    <p:extLst>
      <p:ext uri="{BB962C8B-B14F-4D97-AF65-F5344CB8AC3E}">
        <p14:creationId xmlns:p14="http://schemas.microsoft.com/office/powerpoint/2010/main" val="2583479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C354A-6698-4148-A2E0-F20EB19DA92F}"/>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phoenicolasius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D846880-8FEA-471C-8426-D84E7BE84623}"/>
              </a:ext>
            </a:extLst>
          </p:cNvPr>
          <p:cNvSpPr>
            <a:spLocks noGrp="1"/>
          </p:cNvSpPr>
          <p:nvPr>
            <p:ph idx="1"/>
          </p:nvPr>
        </p:nvSpPr>
        <p:spPr>
          <a:xfrm>
            <a:off x="649225" y="2133600"/>
            <a:ext cx="3650278" cy="3759253"/>
          </a:xfrm>
        </p:spPr>
        <p:txBody>
          <a:bodyPr>
            <a:normAutofit/>
          </a:bodyPr>
          <a:lstStyle/>
          <a:p>
            <a:pPr marL="0" indent="0">
              <a:buNone/>
            </a:pPr>
            <a:r>
              <a:rPr lang="en-US" dirty="0" err="1"/>
              <a:t>Wineberry</a:t>
            </a:r>
            <a:r>
              <a:rPr lang="en-US" dirty="0"/>
              <a:t>, Wine raspberry</a:t>
            </a:r>
          </a:p>
          <a:p>
            <a:endParaRPr lang="en-US" dirty="0"/>
          </a:p>
          <a:p>
            <a:r>
              <a:rPr lang="en-US" dirty="0"/>
              <a:t>Small red raspberries</a:t>
            </a:r>
          </a:p>
          <a:p>
            <a:r>
              <a:rPr lang="en-US" dirty="0"/>
              <a:t>Leaves are very pale below</a:t>
            </a:r>
          </a:p>
          <a:p>
            <a:pPr lvl="1"/>
            <a:r>
              <a:rPr lang="en-US" dirty="0"/>
              <a:t>Thorns are red</a:t>
            </a:r>
          </a:p>
          <a:p>
            <a:pPr lvl="1"/>
            <a:r>
              <a:rPr lang="en-US" dirty="0"/>
              <a:t>Leaves arranged similar to R. </a:t>
            </a:r>
            <a:r>
              <a:rPr lang="en-US" dirty="0" err="1"/>
              <a:t>pensilvanicus</a:t>
            </a:r>
            <a:r>
              <a:rPr lang="en-US" dirty="0"/>
              <a:t> but larger</a:t>
            </a:r>
          </a:p>
          <a:p>
            <a:r>
              <a:rPr lang="en-US" dirty="0"/>
              <a:t>Very prickly-hairy stems</a:t>
            </a:r>
          </a:p>
          <a:p>
            <a:pPr lvl="1"/>
            <a:r>
              <a:rPr lang="en-US" dirty="0"/>
              <a:t>Stems are very red</a:t>
            </a:r>
          </a:p>
        </p:txBody>
      </p:sp>
      <p:pic>
        <p:nvPicPr>
          <p:cNvPr id="13314" name="Picture 2" descr="https://www.dendroapp.frec.vt.edu/VT_Assets/Fact_Sheets/images/Rubus%20phoenicolasius/leaf1.jpg">
            <a:extLst>
              <a:ext uri="{FF2B5EF4-FFF2-40B4-BE49-F238E27FC236}">
                <a16:creationId xmlns:a16="http://schemas.microsoft.com/office/drawing/2014/main" id="{40CAB064-3D99-495D-A9BF-F62DB1332B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0389" y="640080"/>
            <a:ext cx="3571885"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00803D-EB62-4368-9B9E-A1082F82ECE7}"/>
              </a:ext>
            </a:extLst>
          </p:cNvPr>
          <p:cNvSpPr txBox="1"/>
          <p:nvPr/>
        </p:nvSpPr>
        <p:spPr>
          <a:xfrm>
            <a:off x="6384471" y="6061223"/>
            <a:ext cx="3477986"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http://dendro.cnre.vt.edu/dendrology/syllabus/factsheet.cfm?ID=319</a:t>
            </a:r>
            <a:endParaRPr lang="en-US" sz="1000" dirty="0"/>
          </a:p>
        </p:txBody>
      </p:sp>
    </p:spTree>
    <p:extLst>
      <p:ext uri="{BB962C8B-B14F-4D97-AF65-F5344CB8AC3E}">
        <p14:creationId xmlns:p14="http://schemas.microsoft.com/office/powerpoint/2010/main" val="1255458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B83FA-CE53-4E1C-8E8E-11D5F416621A}"/>
              </a:ext>
            </a:extLst>
          </p:cNvPr>
          <p:cNvSpPr>
            <a:spLocks noGrp="1"/>
          </p:cNvSpPr>
          <p:nvPr>
            <p:ph type="title"/>
          </p:nvPr>
        </p:nvSpPr>
        <p:spPr>
          <a:xfrm>
            <a:off x="649224" y="645106"/>
            <a:ext cx="5122652" cy="1259894"/>
          </a:xfrm>
        </p:spPr>
        <p:txBody>
          <a:bodyPr>
            <a:normAutofit/>
          </a:bodyPr>
          <a:lstStyle/>
          <a:p>
            <a:r>
              <a:rPr lang="en-US" dirty="0"/>
              <a:t>Sassafras </a:t>
            </a:r>
            <a:r>
              <a:rPr lang="en-US" dirty="0" err="1"/>
              <a:t>albidum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71F602F-3370-4A99-92E4-2A0C6DAD3826}"/>
              </a:ext>
            </a:extLst>
          </p:cNvPr>
          <p:cNvSpPr>
            <a:spLocks noGrp="1"/>
          </p:cNvSpPr>
          <p:nvPr>
            <p:ph idx="1"/>
          </p:nvPr>
        </p:nvSpPr>
        <p:spPr>
          <a:xfrm>
            <a:off x="649225" y="2133600"/>
            <a:ext cx="5122652" cy="3759253"/>
          </a:xfrm>
        </p:spPr>
        <p:txBody>
          <a:bodyPr>
            <a:normAutofit/>
          </a:bodyPr>
          <a:lstStyle/>
          <a:p>
            <a:pPr marL="0" indent="0">
              <a:buNone/>
            </a:pPr>
            <a:r>
              <a:rPr lang="en-US" dirty="0"/>
              <a:t>Sassafras</a:t>
            </a:r>
          </a:p>
          <a:p>
            <a:endParaRPr lang="en-US" dirty="0"/>
          </a:p>
          <a:p>
            <a:r>
              <a:rPr lang="en-US" dirty="0"/>
              <a:t>Pale green undersides, fuzzy</a:t>
            </a:r>
          </a:p>
          <a:p>
            <a:pPr lvl="1"/>
            <a:r>
              <a:rPr lang="en-US" b="1" dirty="0"/>
              <a:t>Leaves are variably shaped (some like mittens)</a:t>
            </a:r>
          </a:p>
          <a:p>
            <a:r>
              <a:rPr lang="en-US" dirty="0"/>
              <a:t>Small dark berries from red stems</a:t>
            </a:r>
          </a:p>
          <a:p>
            <a:r>
              <a:rPr lang="en-US" dirty="0"/>
              <a:t>Small clustered flowers with new leaves in spring</a:t>
            </a:r>
          </a:p>
          <a:p>
            <a:r>
              <a:rPr lang="en-US" dirty="0"/>
              <a:t>Bark with deep furrows</a:t>
            </a:r>
          </a:p>
        </p:txBody>
      </p:sp>
      <p:pic>
        <p:nvPicPr>
          <p:cNvPr id="11266" name="Picture 2" descr="https://www.dendroapp.frec.vt.edu/VT_Assets/Fact_Sheets/images/Sassafras%20albidum/leaf1.jpg">
            <a:extLst>
              <a:ext uri="{FF2B5EF4-FFF2-40B4-BE49-F238E27FC236}">
                <a16:creationId xmlns:a16="http://schemas.microsoft.com/office/drawing/2014/main" id="{0784D18C-1D8F-4E72-8BCC-1A5024E2E5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7768" y="498149"/>
            <a:ext cx="408012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Sassafras%20albidum/fruit1.jpg">
            <a:extLst>
              <a:ext uri="{FF2B5EF4-FFF2-40B4-BE49-F238E27FC236}">
                <a16:creationId xmlns:a16="http://schemas.microsoft.com/office/drawing/2014/main" id="{B58906FB-F2D6-428C-B4E8-474F29C98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821" y="760824"/>
            <a:ext cx="1694608" cy="2293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55E099-91D0-42F4-9891-88C36C948C2E}"/>
              </a:ext>
            </a:extLst>
          </p:cNvPr>
          <p:cNvSpPr txBox="1"/>
          <p:nvPr/>
        </p:nvSpPr>
        <p:spPr>
          <a:xfrm>
            <a:off x="7267429" y="5892853"/>
            <a:ext cx="4505471" cy="400110"/>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http://dendro.cnre.vt.edu/dendrology/syllabus/factsheet.cfm?ID=84</a:t>
            </a:r>
            <a:endParaRPr lang="en-US" sz="1000" dirty="0"/>
          </a:p>
        </p:txBody>
      </p:sp>
    </p:spTree>
    <p:extLst>
      <p:ext uri="{BB962C8B-B14F-4D97-AF65-F5344CB8AC3E}">
        <p14:creationId xmlns:p14="http://schemas.microsoft.com/office/powerpoint/2010/main" val="2604754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8CE50-57D7-4660-B3CA-5FE96FF73D7D}"/>
              </a:ext>
            </a:extLst>
          </p:cNvPr>
          <p:cNvSpPr>
            <a:spLocks noGrp="1"/>
          </p:cNvSpPr>
          <p:nvPr>
            <p:ph type="title"/>
          </p:nvPr>
        </p:nvSpPr>
        <p:spPr>
          <a:xfrm>
            <a:off x="649224" y="645106"/>
            <a:ext cx="5122652" cy="1259894"/>
          </a:xfrm>
        </p:spPr>
        <p:txBody>
          <a:bodyPr>
            <a:normAutofit/>
          </a:bodyPr>
          <a:lstStyle/>
          <a:p>
            <a:r>
              <a:rPr lang="en-US" dirty="0"/>
              <a:t>Sambucus canadensis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30846D6-9114-4A43-AE6B-6898891B0AB4}"/>
              </a:ext>
            </a:extLst>
          </p:cNvPr>
          <p:cNvSpPr>
            <a:spLocks noGrp="1"/>
          </p:cNvSpPr>
          <p:nvPr>
            <p:ph idx="1"/>
          </p:nvPr>
        </p:nvSpPr>
        <p:spPr>
          <a:xfrm>
            <a:off x="649225" y="2133600"/>
            <a:ext cx="5122652" cy="3759253"/>
          </a:xfrm>
        </p:spPr>
        <p:txBody>
          <a:bodyPr>
            <a:normAutofit/>
          </a:bodyPr>
          <a:lstStyle/>
          <a:p>
            <a:pPr marL="0" indent="0">
              <a:buNone/>
            </a:pPr>
            <a:r>
              <a:rPr lang="en-US" dirty="0"/>
              <a:t>American black elderberry</a:t>
            </a:r>
          </a:p>
          <a:p>
            <a:endParaRPr lang="en-US" dirty="0"/>
          </a:p>
          <a:p>
            <a:r>
              <a:rPr lang="en-US" dirty="0"/>
              <a:t>Compound, opposite leaflets</a:t>
            </a:r>
          </a:p>
          <a:p>
            <a:r>
              <a:rPr lang="en-US" dirty="0"/>
              <a:t>Flat-topped clusters of flowers</a:t>
            </a:r>
          </a:p>
          <a:p>
            <a:r>
              <a:rPr lang="en-US" dirty="0"/>
              <a:t>Stems are very light</a:t>
            </a:r>
          </a:p>
          <a:p>
            <a:endParaRPr lang="en-US" dirty="0"/>
          </a:p>
          <a:p>
            <a:r>
              <a:rPr lang="en-US" dirty="0"/>
              <a:t>NOT common in plot</a:t>
            </a:r>
          </a:p>
        </p:txBody>
      </p:sp>
      <p:pic>
        <p:nvPicPr>
          <p:cNvPr id="5122" name="Picture 2" descr="Large Photo of Sambucus canadensis">
            <a:extLst>
              <a:ext uri="{FF2B5EF4-FFF2-40B4-BE49-F238E27FC236}">
                <a16:creationId xmlns:a16="http://schemas.microsoft.com/office/drawing/2014/main" id="{36D864D6-836C-4454-BB6A-E9BE059E39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1449499"/>
            <a:ext cx="5451627" cy="3638961"/>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3B5F35-8AD1-4DA4-A588-8BEC353A9A07}"/>
              </a:ext>
            </a:extLst>
          </p:cNvPr>
          <p:cNvSpPr/>
          <p:nvPr/>
        </p:nvSpPr>
        <p:spPr>
          <a:xfrm>
            <a:off x="7334355" y="5404261"/>
            <a:ext cx="3393878" cy="246221"/>
          </a:xfrm>
          <a:prstGeom prst="rect">
            <a:avLst/>
          </a:prstGeom>
        </p:spPr>
        <p:txBody>
          <a:bodyPr wrap="none">
            <a:spAutoFit/>
          </a:bodyPr>
          <a:lstStyle/>
          <a:p>
            <a:r>
              <a:rPr lang="en-US" sz="1000" dirty="0">
                <a:hlinkClick r:id="rId3"/>
              </a:rPr>
              <a:t>https://plants.usda.gov/core/profile?symbol=sanic4</a:t>
            </a:r>
            <a:endParaRPr lang="en-US" sz="1000" dirty="0"/>
          </a:p>
        </p:txBody>
      </p:sp>
    </p:spTree>
    <p:extLst>
      <p:ext uri="{BB962C8B-B14F-4D97-AF65-F5344CB8AC3E}">
        <p14:creationId xmlns:p14="http://schemas.microsoft.com/office/powerpoint/2010/main" val="12381541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2D9D74-E0F1-4D10-8038-C731C2DC9B55}"/>
              </a:ext>
            </a:extLst>
          </p:cNvPr>
          <p:cNvSpPr>
            <a:spLocks noGrp="1"/>
          </p:cNvSpPr>
          <p:nvPr>
            <p:ph type="title"/>
          </p:nvPr>
        </p:nvSpPr>
        <p:spPr>
          <a:xfrm>
            <a:off x="649224" y="645106"/>
            <a:ext cx="6574536" cy="1259894"/>
          </a:xfrm>
        </p:spPr>
        <p:txBody>
          <a:bodyPr>
            <a:normAutofit/>
          </a:bodyPr>
          <a:lstStyle/>
          <a:p>
            <a:r>
              <a:rPr lang="en-US" dirty="0"/>
              <a:t>Smilax </a:t>
            </a:r>
            <a:r>
              <a:rPr lang="en-US" dirty="0" err="1"/>
              <a:t>rotundifolia</a:t>
            </a:r>
            <a:endParaRPr lang="en-US" dirty="0"/>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C11F94-718E-40BF-AC48-8B8223E7F56A}"/>
              </a:ext>
            </a:extLst>
          </p:cNvPr>
          <p:cNvSpPr>
            <a:spLocks noGrp="1"/>
          </p:cNvSpPr>
          <p:nvPr>
            <p:ph idx="1"/>
          </p:nvPr>
        </p:nvSpPr>
        <p:spPr>
          <a:xfrm>
            <a:off x="649224" y="2133600"/>
            <a:ext cx="6574535" cy="3759253"/>
          </a:xfrm>
        </p:spPr>
        <p:txBody>
          <a:bodyPr>
            <a:normAutofit/>
          </a:bodyPr>
          <a:lstStyle/>
          <a:p>
            <a:pPr marL="0" indent="0">
              <a:buNone/>
            </a:pPr>
            <a:r>
              <a:rPr lang="en-US" dirty="0"/>
              <a:t>Common greenbrier</a:t>
            </a:r>
          </a:p>
          <a:p>
            <a:endParaRPr lang="en-US" dirty="0"/>
          </a:p>
          <a:p>
            <a:r>
              <a:rPr lang="en-US" b="1" dirty="0"/>
              <a:t>Thorns stick straight out, NOT hooked</a:t>
            </a:r>
          </a:p>
          <a:p>
            <a:r>
              <a:rPr lang="en-US" dirty="0"/>
              <a:t>Grows haphazardly as vine or tangled bush</a:t>
            </a:r>
          </a:p>
          <a:p>
            <a:r>
              <a:rPr lang="en-US" dirty="0"/>
              <a:t>Leaves alternate, simple, rounded</a:t>
            </a:r>
          </a:p>
          <a:p>
            <a:pPr lvl="1"/>
            <a:r>
              <a:rPr lang="en-US" b="1" dirty="0"/>
              <a:t>Shiny green above, like glossy</a:t>
            </a:r>
          </a:p>
          <a:p>
            <a:pPr lvl="1"/>
            <a:r>
              <a:rPr lang="en-US" dirty="0"/>
              <a:t>New growth good for salads</a:t>
            </a:r>
          </a:p>
        </p:txBody>
      </p:sp>
      <p:pic>
        <p:nvPicPr>
          <p:cNvPr id="1026" name="Picture 2" descr="https://www.dendroapp.frec.vt.edu/VT_Assets/Fact_Sheets/images/Smilax%20rotundifolia/leaf1.jpg">
            <a:extLst>
              <a:ext uri="{FF2B5EF4-FFF2-40B4-BE49-F238E27FC236}">
                <a16:creationId xmlns:a16="http://schemas.microsoft.com/office/drawing/2014/main" id="{1ABC230F-AF10-4460-A676-770B455D66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51879" y="645106"/>
            <a:ext cx="358158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Smilax%20rotundifolia/bark1.jpg">
            <a:extLst>
              <a:ext uri="{FF2B5EF4-FFF2-40B4-BE49-F238E27FC236}">
                <a16:creationId xmlns:a16="http://schemas.microsoft.com/office/drawing/2014/main" id="{F125CD75-14DD-4CA9-97D0-46DEE85B0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94336"/>
            <a:ext cx="1841628" cy="30260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676D841-CF03-430C-AD3C-ACA17B026AF7}"/>
              </a:ext>
            </a:extLst>
          </p:cNvPr>
          <p:cNvSpPr/>
          <p:nvPr/>
        </p:nvSpPr>
        <p:spPr>
          <a:xfrm>
            <a:off x="7189178" y="6358038"/>
            <a:ext cx="6096000" cy="246221"/>
          </a:xfrm>
          <a:prstGeom prst="rect">
            <a:avLst/>
          </a:prstGeom>
        </p:spPr>
        <p:txBody>
          <a:bodyPr>
            <a:spAutoFit/>
          </a:bodyPr>
          <a:lstStyle/>
          <a:p>
            <a:r>
              <a:rPr lang="en-US" sz="1000" dirty="0">
                <a:hlinkClick r:id="rId4"/>
              </a:rPr>
              <a:t>http://dendro.cnre.vt.edu/dendrology/syllabus/factsheet.cfm?ID=127</a:t>
            </a:r>
            <a:endParaRPr lang="en-US" sz="1000" dirty="0"/>
          </a:p>
        </p:txBody>
      </p:sp>
    </p:spTree>
    <p:extLst>
      <p:ext uri="{BB962C8B-B14F-4D97-AF65-F5344CB8AC3E}">
        <p14:creationId xmlns:p14="http://schemas.microsoft.com/office/powerpoint/2010/main" val="4008188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32FE8-9217-4EB5-A50B-64F9A5BD0367}"/>
              </a:ext>
            </a:extLst>
          </p:cNvPr>
          <p:cNvSpPr>
            <a:spLocks noGrp="1"/>
          </p:cNvSpPr>
          <p:nvPr>
            <p:ph type="title"/>
          </p:nvPr>
        </p:nvSpPr>
        <p:spPr>
          <a:xfrm>
            <a:off x="649224" y="645106"/>
            <a:ext cx="5122652" cy="1259894"/>
          </a:xfrm>
        </p:spPr>
        <p:txBody>
          <a:bodyPr>
            <a:normAutofit/>
          </a:bodyPr>
          <a:lstStyle/>
          <a:p>
            <a:r>
              <a:rPr lang="en-US" dirty="0" err="1"/>
              <a:t>Tilia</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13F32D-4F39-409D-A91E-BDC7D6F2064A}"/>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American basswood</a:t>
            </a:r>
          </a:p>
          <a:p>
            <a:endParaRPr lang="en-US" dirty="0"/>
          </a:p>
          <a:p>
            <a:r>
              <a:rPr lang="en-US" dirty="0"/>
              <a:t>Alternate leaves</a:t>
            </a:r>
          </a:p>
          <a:p>
            <a:r>
              <a:rPr lang="en-US" dirty="0"/>
              <a:t>Sharp-</a:t>
            </a:r>
            <a:r>
              <a:rPr lang="en-US" dirty="0" err="1"/>
              <a:t>ish</a:t>
            </a:r>
            <a:r>
              <a:rPr lang="en-US" dirty="0"/>
              <a:t> serrations, pointing up</a:t>
            </a:r>
          </a:p>
          <a:p>
            <a:pPr lvl="1"/>
            <a:r>
              <a:rPr lang="en-US" dirty="0"/>
              <a:t>Inward base, pointing up like </a:t>
            </a:r>
            <a:r>
              <a:rPr lang="en-US" dirty="0" err="1"/>
              <a:t>Cercis</a:t>
            </a:r>
            <a:r>
              <a:rPr lang="en-US" dirty="0"/>
              <a:t> canadensis</a:t>
            </a:r>
          </a:p>
          <a:p>
            <a:pPr lvl="1"/>
            <a:r>
              <a:rPr lang="en-US" dirty="0"/>
              <a:t>Prominent veins abaxially, whitish (underside)</a:t>
            </a:r>
          </a:p>
          <a:p>
            <a:pPr lvl="1"/>
            <a:r>
              <a:rPr lang="en-US" dirty="0"/>
              <a:t>Tapered tip</a:t>
            </a:r>
          </a:p>
          <a:p>
            <a:r>
              <a:rPr lang="en-US" dirty="0"/>
              <a:t>Most of the ones in the plot are taller adult trees</a:t>
            </a:r>
          </a:p>
        </p:txBody>
      </p:sp>
      <p:pic>
        <p:nvPicPr>
          <p:cNvPr id="6146" name="Picture 2" descr="https://www.dendroapp.frec.vt.edu/VT_Assets/Fact_Sheets/images/Tilia%20americana/leaf1.jpg">
            <a:extLst>
              <a:ext uri="{FF2B5EF4-FFF2-40B4-BE49-F238E27FC236}">
                <a16:creationId xmlns:a16="http://schemas.microsoft.com/office/drawing/2014/main" id="{6BC9A3C5-F24E-42CA-BCF4-766D9EAA90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4869" y="645106"/>
            <a:ext cx="4145720"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259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92DAF-A717-4CAE-A78E-300240498DE7}"/>
              </a:ext>
            </a:extLst>
          </p:cNvPr>
          <p:cNvSpPr>
            <a:spLocks noGrp="1"/>
          </p:cNvSpPr>
          <p:nvPr>
            <p:ph type="title"/>
          </p:nvPr>
        </p:nvSpPr>
        <p:spPr>
          <a:xfrm>
            <a:off x="649224" y="645106"/>
            <a:ext cx="5122652" cy="1259894"/>
          </a:xfrm>
        </p:spPr>
        <p:txBody>
          <a:bodyPr>
            <a:normAutofit/>
          </a:bodyPr>
          <a:lstStyle/>
          <a:p>
            <a:r>
              <a:rPr lang="en-US" dirty="0" err="1"/>
              <a:t>Toxicodendron</a:t>
            </a:r>
            <a:r>
              <a:rPr lang="en-US" dirty="0"/>
              <a:t> radicans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DEBF8BB-55DE-4AB4-9F70-5D8BF1DC1B30}"/>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sz="1700" dirty="0"/>
              <a:t>Poison-ivy</a:t>
            </a:r>
          </a:p>
          <a:p>
            <a:pPr>
              <a:lnSpc>
                <a:spcPct val="90000"/>
              </a:lnSpc>
            </a:pPr>
            <a:endParaRPr lang="en-US" sz="1700" dirty="0"/>
          </a:p>
          <a:p>
            <a:pPr>
              <a:lnSpc>
                <a:spcPct val="90000"/>
              </a:lnSpc>
            </a:pPr>
            <a:r>
              <a:rPr lang="en-US" sz="1700" dirty="0"/>
              <a:t>Everything about this plant is poisonous. If handling, use gloves / use </a:t>
            </a:r>
            <a:r>
              <a:rPr lang="en-US" sz="1700" dirty="0" err="1"/>
              <a:t>Technu</a:t>
            </a:r>
            <a:endParaRPr lang="en-US" sz="1700" dirty="0"/>
          </a:p>
          <a:p>
            <a:pPr>
              <a:lnSpc>
                <a:spcPct val="90000"/>
              </a:lnSpc>
            </a:pPr>
            <a:r>
              <a:rPr lang="en-US" sz="1700" b="1" dirty="0"/>
              <a:t>Vine is very hairy</a:t>
            </a:r>
            <a:r>
              <a:rPr lang="en-US" sz="1700" dirty="0"/>
              <a:t>, much more noticeable when older</a:t>
            </a:r>
          </a:p>
          <a:p>
            <a:pPr lvl="1">
              <a:lnSpc>
                <a:spcPct val="90000"/>
              </a:lnSpc>
            </a:pPr>
            <a:r>
              <a:rPr lang="en-US" sz="1700" dirty="0"/>
              <a:t>Scraggly hairs when younger</a:t>
            </a:r>
          </a:p>
          <a:p>
            <a:pPr lvl="1">
              <a:lnSpc>
                <a:spcPct val="90000"/>
              </a:lnSpc>
            </a:pPr>
            <a:r>
              <a:rPr lang="en-US" sz="1700" dirty="0"/>
              <a:t>Differs from P. quinquefolia because these hairs are thinner/fragile </a:t>
            </a:r>
          </a:p>
          <a:p>
            <a:pPr>
              <a:lnSpc>
                <a:spcPct val="90000"/>
              </a:lnSpc>
            </a:pPr>
            <a:r>
              <a:rPr lang="en-US" sz="1700" b="1" dirty="0"/>
              <a:t>Leaves alternate, in 3s, variably shaped (irregular toothed)</a:t>
            </a:r>
          </a:p>
          <a:p>
            <a:pPr lvl="1">
              <a:lnSpc>
                <a:spcPct val="90000"/>
              </a:lnSpc>
            </a:pPr>
            <a:r>
              <a:rPr lang="en-US" sz="1700" dirty="0"/>
              <a:t>Shiny green above</a:t>
            </a:r>
          </a:p>
        </p:txBody>
      </p:sp>
      <p:pic>
        <p:nvPicPr>
          <p:cNvPr id="5122" name="Picture 2" descr="https://www.dendroapp.frec.vt.edu/VT_Assets/Fact_Sheets/images/Toxicodendron%20radicans/leaf1.jpg">
            <a:extLst>
              <a:ext uri="{FF2B5EF4-FFF2-40B4-BE49-F238E27FC236}">
                <a16:creationId xmlns:a16="http://schemas.microsoft.com/office/drawing/2014/main" id="{8D90E2C2-D65D-4F28-89CF-C328B6AFA6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93304" y="802359"/>
            <a:ext cx="345039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https://www.dendroapp.frec.vt.edu/VT_Assets/Fact_Sheets/images/Toxicodendron%20radicans/bark1.jpg">
            <a:extLst>
              <a:ext uri="{FF2B5EF4-FFF2-40B4-BE49-F238E27FC236}">
                <a16:creationId xmlns:a16="http://schemas.microsoft.com/office/drawing/2014/main" id="{E4D3CE00-9FFC-4428-B550-C905626E9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636" y="1343026"/>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87985A-B253-4B2C-AB58-B82130C26A85}"/>
              </a:ext>
            </a:extLst>
          </p:cNvPr>
          <p:cNvSpPr/>
          <p:nvPr/>
        </p:nvSpPr>
        <p:spPr>
          <a:xfrm>
            <a:off x="7327900" y="6321279"/>
            <a:ext cx="6096000" cy="246221"/>
          </a:xfrm>
          <a:prstGeom prst="rect">
            <a:avLst/>
          </a:prstGeom>
        </p:spPr>
        <p:txBody>
          <a:bodyPr>
            <a:spAutoFit/>
          </a:bodyPr>
          <a:lstStyle/>
          <a:p>
            <a:r>
              <a:rPr lang="en-US" sz="1000" dirty="0">
                <a:hlinkClick r:id="rId4"/>
              </a:rPr>
              <a:t>http://dendro.cnre.vt.edu/dendrology/syllabus/factsheet.cfm?ID=128</a:t>
            </a:r>
            <a:endParaRPr lang="en-US" sz="1000" dirty="0"/>
          </a:p>
        </p:txBody>
      </p:sp>
    </p:spTree>
    <p:extLst>
      <p:ext uri="{BB962C8B-B14F-4D97-AF65-F5344CB8AC3E}">
        <p14:creationId xmlns:p14="http://schemas.microsoft.com/office/powerpoint/2010/main" val="27940696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0E0F3-1F97-435D-88D1-F4EC69BB5EF6}"/>
              </a:ext>
            </a:extLst>
          </p:cNvPr>
          <p:cNvSpPr>
            <a:spLocks noGrp="1"/>
          </p:cNvSpPr>
          <p:nvPr>
            <p:ph type="title"/>
          </p:nvPr>
        </p:nvSpPr>
        <p:spPr>
          <a:xfrm>
            <a:off x="649224" y="645106"/>
            <a:ext cx="5122652" cy="1259894"/>
          </a:xfrm>
        </p:spPr>
        <p:txBody>
          <a:bodyPr>
            <a:normAutofit/>
          </a:bodyPr>
          <a:lstStyle/>
          <a:p>
            <a:r>
              <a:rPr lang="en-US" dirty="0" err="1"/>
              <a:t>Ulmus</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77E674-AAC3-4D3D-8230-ED7E31A8EF79}"/>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American elm</a:t>
            </a:r>
          </a:p>
          <a:p>
            <a:endParaRPr lang="en-US" dirty="0"/>
          </a:p>
          <a:p>
            <a:r>
              <a:rPr lang="en-US" dirty="0"/>
              <a:t>Hairy leaves underside, alternate, simple</a:t>
            </a:r>
          </a:p>
          <a:p>
            <a:r>
              <a:rPr lang="en-US" b="1" dirty="0"/>
              <a:t>Fruit (seeds) hairy on margins</a:t>
            </a:r>
          </a:p>
          <a:p>
            <a:r>
              <a:rPr lang="en-US" b="1" dirty="0"/>
              <a:t>Spongy bark when young, then dark ashy grey</a:t>
            </a:r>
          </a:p>
          <a:p>
            <a:r>
              <a:rPr lang="en-US" dirty="0"/>
              <a:t>Twigs glabrous</a:t>
            </a:r>
          </a:p>
          <a:p>
            <a:endParaRPr lang="en-US" dirty="0"/>
          </a:p>
          <a:p>
            <a:r>
              <a:rPr lang="en-US" dirty="0"/>
              <a:t>There has been confusion about this vs U. rubra in the plot. It’s hard to find seeds, but in the census we have majority U. rubra. No one is certain, though.</a:t>
            </a:r>
          </a:p>
        </p:txBody>
      </p:sp>
      <p:pic>
        <p:nvPicPr>
          <p:cNvPr id="7170" name="Picture 2" descr="https://www.dendroapp.frec.vt.edu/VT_Assets/Fact_Sheets/images/Ulmus%20americana/leaf1.jpg">
            <a:extLst>
              <a:ext uri="{FF2B5EF4-FFF2-40B4-BE49-F238E27FC236}">
                <a16:creationId xmlns:a16="http://schemas.microsoft.com/office/drawing/2014/main" id="{E57BAB99-72EC-4489-98AF-FB4CCF8DD3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68670" y="645106"/>
            <a:ext cx="369966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https://www.dendroapp.frec.vt.edu/VT_Assets/Fact_Sheets/images/Ulmus%20americana/twig1.jpg">
            <a:extLst>
              <a:ext uri="{FF2B5EF4-FFF2-40B4-BE49-F238E27FC236}">
                <a16:creationId xmlns:a16="http://schemas.microsoft.com/office/drawing/2014/main" id="{15BB3DCF-4E28-41A4-ADCD-8782D3B59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964" y="1630770"/>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F8867B3-034C-42D5-A13E-5333FD5AD0E4}"/>
              </a:ext>
            </a:extLst>
          </p:cNvPr>
          <p:cNvSpPr/>
          <p:nvPr/>
        </p:nvSpPr>
        <p:spPr>
          <a:xfrm>
            <a:off x="5771876" y="5987077"/>
            <a:ext cx="6096000" cy="246221"/>
          </a:xfrm>
          <a:prstGeom prst="rect">
            <a:avLst/>
          </a:prstGeom>
        </p:spPr>
        <p:txBody>
          <a:bodyPr>
            <a:spAutoFit/>
          </a:bodyPr>
          <a:lstStyle/>
          <a:p>
            <a:r>
              <a:rPr lang="en-US" sz="1000" dirty="0">
                <a:hlinkClick r:id="rId4"/>
              </a:rPr>
              <a:t>http://dendro.cnre.vt.edu/dendrology/syllabus/factsheet.cfm?ID=41</a:t>
            </a:r>
            <a:endParaRPr lang="en-US" sz="1000" dirty="0"/>
          </a:p>
        </p:txBody>
      </p:sp>
    </p:spTree>
    <p:extLst>
      <p:ext uri="{BB962C8B-B14F-4D97-AF65-F5344CB8AC3E}">
        <p14:creationId xmlns:p14="http://schemas.microsoft.com/office/powerpoint/2010/main" val="1588972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17C07-DAE6-47C9-97D5-F3AB38E8AB7D}"/>
              </a:ext>
            </a:extLst>
          </p:cNvPr>
          <p:cNvSpPr>
            <a:spLocks noGrp="1"/>
          </p:cNvSpPr>
          <p:nvPr>
            <p:ph type="title"/>
          </p:nvPr>
        </p:nvSpPr>
        <p:spPr>
          <a:xfrm>
            <a:off x="649224" y="645106"/>
            <a:ext cx="5122652" cy="1259894"/>
          </a:xfrm>
        </p:spPr>
        <p:txBody>
          <a:bodyPr>
            <a:normAutofit/>
          </a:bodyPr>
          <a:lstStyle/>
          <a:p>
            <a:r>
              <a:rPr lang="en-US" dirty="0"/>
              <a:t>Amelanchier </a:t>
            </a:r>
            <a:r>
              <a:rPr lang="en-US" dirty="0" err="1"/>
              <a:t>arborea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11D3B1A-05EE-49EE-87EC-38D9B0F21535}"/>
              </a:ext>
            </a:extLst>
          </p:cNvPr>
          <p:cNvSpPr>
            <a:spLocks noGrp="1"/>
          </p:cNvSpPr>
          <p:nvPr>
            <p:ph idx="1"/>
          </p:nvPr>
        </p:nvSpPr>
        <p:spPr>
          <a:xfrm>
            <a:off x="649225" y="2133600"/>
            <a:ext cx="5122652" cy="3759253"/>
          </a:xfrm>
        </p:spPr>
        <p:txBody>
          <a:bodyPr>
            <a:normAutofit fontScale="92500" lnSpcReduction="20000"/>
          </a:bodyPr>
          <a:lstStyle/>
          <a:p>
            <a:pPr marL="0" indent="0">
              <a:lnSpc>
                <a:spcPct val="90000"/>
              </a:lnSpc>
              <a:buNone/>
            </a:pPr>
            <a:r>
              <a:rPr lang="en-US" dirty="0"/>
              <a:t>Downy serviceberry</a:t>
            </a:r>
          </a:p>
          <a:p>
            <a:pPr>
              <a:lnSpc>
                <a:spcPct val="90000"/>
              </a:lnSpc>
            </a:pPr>
            <a:endParaRPr lang="en-US" dirty="0"/>
          </a:p>
          <a:p>
            <a:pPr>
              <a:lnSpc>
                <a:spcPct val="90000"/>
              </a:lnSpc>
            </a:pPr>
            <a:r>
              <a:rPr lang="en-US" b="1" dirty="0"/>
              <a:t>Small, red to purple berries</a:t>
            </a:r>
            <a:r>
              <a:rPr lang="en-US" dirty="0"/>
              <a:t>, mid summer, edible(!)</a:t>
            </a:r>
          </a:p>
          <a:p>
            <a:pPr>
              <a:lnSpc>
                <a:spcPct val="90000"/>
              </a:lnSpc>
            </a:pPr>
            <a:r>
              <a:rPr lang="en-US" b="1" dirty="0"/>
              <a:t>Buds are pointed, have hairy margins, light yellow-green to red</a:t>
            </a:r>
          </a:p>
          <a:p>
            <a:pPr>
              <a:lnSpc>
                <a:spcPct val="90000"/>
              </a:lnSpc>
            </a:pPr>
            <a:r>
              <a:rPr lang="en-US" dirty="0"/>
              <a:t>Showy white flower in drooping bunches</a:t>
            </a:r>
          </a:p>
          <a:p>
            <a:pPr>
              <a:lnSpc>
                <a:spcPct val="90000"/>
              </a:lnSpc>
            </a:pPr>
            <a:r>
              <a:rPr lang="en-US" dirty="0"/>
              <a:t>Bark smooth when young, ashy grey with darker stripes, then becomes rough with vertical splits and furrows</a:t>
            </a:r>
          </a:p>
          <a:p>
            <a:pPr>
              <a:lnSpc>
                <a:spcPct val="90000"/>
              </a:lnSpc>
            </a:pPr>
            <a:r>
              <a:rPr lang="en-US" dirty="0"/>
              <a:t>Leaves are alternate, finely serrated</a:t>
            </a:r>
          </a:p>
          <a:p>
            <a:pPr lvl="1">
              <a:lnSpc>
                <a:spcPct val="90000"/>
              </a:lnSpc>
            </a:pPr>
            <a:r>
              <a:rPr lang="en-US" dirty="0"/>
              <a:t>Slender petiole, can be fuzzy below, pinnately veined</a:t>
            </a:r>
          </a:p>
          <a:p>
            <a:pPr lvl="1">
              <a:lnSpc>
                <a:spcPct val="90000"/>
              </a:lnSpc>
            </a:pPr>
            <a:r>
              <a:rPr lang="en-US" b="1" dirty="0"/>
              <a:t>Hang down from stem, look fragile</a:t>
            </a:r>
          </a:p>
        </p:txBody>
      </p:sp>
      <p:pic>
        <p:nvPicPr>
          <p:cNvPr id="4098" name="Picture 2" descr="https://www.dendroapp.frec.vt.edu/VT_Assets/Fact_Sheets/images/Amelanchier%20arborea/leaf1.jpg">
            <a:extLst>
              <a:ext uri="{FF2B5EF4-FFF2-40B4-BE49-F238E27FC236}">
                <a16:creationId xmlns:a16="http://schemas.microsoft.com/office/drawing/2014/main" id="{C163BBE1-FC1E-486E-9ECF-A07A34C72F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3694" y="1195420"/>
            <a:ext cx="2378616" cy="37755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Amelanchier%20arborea/flower1.jpg">
            <a:extLst>
              <a:ext uri="{FF2B5EF4-FFF2-40B4-BE49-F238E27FC236}">
                <a16:creationId xmlns:a16="http://schemas.microsoft.com/office/drawing/2014/main" id="{EFFC2EB6-3E75-4776-AE6A-3A990191B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938" y="485840"/>
            <a:ext cx="1405212" cy="2451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ww.dendroapp.frec.vt.edu/VT_Assets/Fact_Sheets/images/Amelanchier%20arborea/fruit1.jpg">
            <a:extLst>
              <a:ext uri="{FF2B5EF4-FFF2-40B4-BE49-F238E27FC236}">
                <a16:creationId xmlns:a16="http://schemas.microsoft.com/office/drawing/2014/main" id="{34CD31B1-EA1D-4D90-95BF-F582000FA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933" y="3632143"/>
            <a:ext cx="1315740" cy="197361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Amelanchier%20arborea/twig1.jpg">
            <a:extLst>
              <a:ext uri="{FF2B5EF4-FFF2-40B4-BE49-F238E27FC236}">
                <a16:creationId xmlns:a16="http://schemas.microsoft.com/office/drawing/2014/main" id="{5F84D605-090E-43A8-8615-3E01937FC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8449" y="3729276"/>
            <a:ext cx="1405210" cy="21635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dendroapp.frec.vt.edu/VT_Assets/Fact_Sheets/images/Amelanchier%20arborea/bark1.jpg">
            <a:extLst>
              <a:ext uri="{FF2B5EF4-FFF2-40B4-BE49-F238E27FC236}">
                <a16:creationId xmlns:a16="http://schemas.microsoft.com/office/drawing/2014/main" id="{6E66ABDB-F162-41B8-828D-F01326CAC6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5673" y="485840"/>
            <a:ext cx="1813123" cy="259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69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4D179-E862-4A1D-9063-14E80C4BB16D}"/>
              </a:ext>
            </a:extLst>
          </p:cNvPr>
          <p:cNvSpPr>
            <a:spLocks noGrp="1"/>
          </p:cNvSpPr>
          <p:nvPr>
            <p:ph type="title"/>
          </p:nvPr>
        </p:nvSpPr>
        <p:spPr>
          <a:xfrm>
            <a:off x="649224" y="645106"/>
            <a:ext cx="5122652" cy="1259894"/>
          </a:xfrm>
        </p:spPr>
        <p:txBody>
          <a:bodyPr>
            <a:normAutofit/>
          </a:bodyPr>
          <a:lstStyle/>
          <a:p>
            <a:r>
              <a:rPr lang="en-US" dirty="0" err="1"/>
              <a:t>Ulmus</a:t>
            </a:r>
            <a:r>
              <a:rPr lang="en-US" dirty="0"/>
              <a:t>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FCCCE33-10F8-488B-87A7-D402F41EBAD2}"/>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Slippery elm</a:t>
            </a:r>
          </a:p>
          <a:p>
            <a:endParaRPr lang="en-US" dirty="0"/>
          </a:p>
          <a:p>
            <a:r>
              <a:rPr lang="en-US" dirty="0"/>
              <a:t>Leaves hairy, noticeably uneven bases</a:t>
            </a:r>
          </a:p>
          <a:p>
            <a:r>
              <a:rPr lang="en-US" dirty="0"/>
              <a:t>Seeds are NOT hairy</a:t>
            </a:r>
          </a:p>
          <a:p>
            <a:r>
              <a:rPr lang="en-US" dirty="0"/>
              <a:t>Twigs are mucilaginous when chewed</a:t>
            </a:r>
          </a:p>
          <a:p>
            <a:r>
              <a:rPr lang="en-US" dirty="0"/>
              <a:t>Bark is dark reddish-brown, inner is mucilaginous</a:t>
            </a:r>
          </a:p>
          <a:p>
            <a:endParaRPr lang="en-US" dirty="0"/>
          </a:p>
          <a:p>
            <a:r>
              <a:rPr lang="en-US" dirty="0"/>
              <a:t>There has been confusion about this vs U. Americana in the plot. It’s hard to find seeds, but in the census we have majority U. rubra. No one is certain, though.</a:t>
            </a:r>
          </a:p>
          <a:p>
            <a:endParaRPr lang="en-US" dirty="0"/>
          </a:p>
        </p:txBody>
      </p:sp>
      <p:pic>
        <p:nvPicPr>
          <p:cNvPr id="8194" name="Picture 2" descr="https://www.dendroapp.frec.vt.edu/VT_Assets/Fact_Sheets/images/Ulmus%20rubra/leaf1.jpg">
            <a:extLst>
              <a:ext uri="{FF2B5EF4-FFF2-40B4-BE49-F238E27FC236}">
                <a16:creationId xmlns:a16="http://schemas.microsoft.com/office/drawing/2014/main" id="{9EE9777F-8BFA-41A3-94DD-F94CCDCB8A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3397" y="645106"/>
            <a:ext cx="383085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www.dendroapp.frec.vt.edu/VT_Assets/Fact_Sheets/images/Ulmus%20rubra/twig1.jpg">
            <a:extLst>
              <a:ext uri="{FF2B5EF4-FFF2-40B4-BE49-F238E27FC236}">
                <a16:creationId xmlns:a16="http://schemas.microsoft.com/office/drawing/2014/main" id="{95204273-7DCF-489F-9675-CA79312C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21" y="1383029"/>
            <a:ext cx="201930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769924-DBEC-4F7A-8AE6-64FF289F9FD3}"/>
              </a:ext>
            </a:extLst>
          </p:cNvPr>
          <p:cNvSpPr/>
          <p:nvPr/>
        </p:nvSpPr>
        <p:spPr>
          <a:xfrm>
            <a:off x="6823258" y="6061223"/>
            <a:ext cx="6096000" cy="246221"/>
          </a:xfrm>
          <a:prstGeom prst="rect">
            <a:avLst/>
          </a:prstGeom>
        </p:spPr>
        <p:txBody>
          <a:bodyPr>
            <a:spAutoFit/>
          </a:bodyPr>
          <a:lstStyle/>
          <a:p>
            <a:r>
              <a:rPr lang="en-US" sz="1000" dirty="0">
                <a:hlinkClick r:id="rId4"/>
              </a:rPr>
              <a:t>http://dendro.cnre.vt.edu/dendrology/syllabus/factsheet.cfm?ID=42</a:t>
            </a:r>
            <a:endParaRPr lang="en-US" sz="1000" dirty="0"/>
          </a:p>
        </p:txBody>
      </p:sp>
    </p:spTree>
    <p:extLst>
      <p:ext uri="{BB962C8B-B14F-4D97-AF65-F5344CB8AC3E}">
        <p14:creationId xmlns:p14="http://schemas.microsoft.com/office/powerpoint/2010/main" val="699475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D3688-AD34-4A36-A795-331398AE498A}"/>
              </a:ext>
            </a:extLst>
          </p:cNvPr>
          <p:cNvSpPr>
            <a:spLocks noGrp="1"/>
          </p:cNvSpPr>
          <p:nvPr>
            <p:ph type="title"/>
          </p:nvPr>
        </p:nvSpPr>
        <p:spPr>
          <a:xfrm>
            <a:off x="649224" y="645106"/>
            <a:ext cx="5122652" cy="1259894"/>
          </a:xfrm>
        </p:spPr>
        <p:txBody>
          <a:bodyPr>
            <a:normAutofit/>
          </a:bodyPr>
          <a:lstStyle/>
          <a:p>
            <a:r>
              <a:rPr lang="en-US" dirty="0"/>
              <a:t>Viburnum </a:t>
            </a:r>
            <a:r>
              <a:rPr lang="en-US" dirty="0" err="1"/>
              <a:t>acerifolium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56ECBF6-B85A-4F3A-B8C6-0FB587AC0BD2}"/>
              </a:ext>
            </a:extLst>
          </p:cNvPr>
          <p:cNvSpPr>
            <a:spLocks noGrp="1"/>
          </p:cNvSpPr>
          <p:nvPr>
            <p:ph idx="1"/>
          </p:nvPr>
        </p:nvSpPr>
        <p:spPr>
          <a:xfrm>
            <a:off x="649225" y="2133600"/>
            <a:ext cx="5122652" cy="3759253"/>
          </a:xfrm>
        </p:spPr>
        <p:txBody>
          <a:bodyPr>
            <a:normAutofit/>
          </a:bodyPr>
          <a:lstStyle/>
          <a:p>
            <a:pPr marL="0" indent="0">
              <a:buNone/>
            </a:pPr>
            <a:r>
              <a:rPr lang="en-US" dirty="0" err="1"/>
              <a:t>Mapleleaf</a:t>
            </a:r>
            <a:r>
              <a:rPr lang="en-US" dirty="0"/>
              <a:t> viburnum</a:t>
            </a:r>
          </a:p>
          <a:p>
            <a:endParaRPr lang="en-US" b="1" dirty="0"/>
          </a:p>
          <a:p>
            <a:r>
              <a:rPr lang="en-US" b="1" dirty="0"/>
              <a:t>Looks like small maple leaves but NO RED STEM</a:t>
            </a:r>
          </a:p>
          <a:p>
            <a:r>
              <a:rPr lang="en-US" dirty="0"/>
              <a:t>Opposite leaves and </a:t>
            </a:r>
            <a:r>
              <a:rPr lang="en-US" b="1" dirty="0"/>
              <a:t>very fuzzy</a:t>
            </a:r>
          </a:p>
          <a:p>
            <a:r>
              <a:rPr lang="en-US" dirty="0"/>
              <a:t>We don’t have many of these tagged in the census, but there are many of these in the deer </a:t>
            </a:r>
            <a:r>
              <a:rPr lang="en-US" dirty="0" err="1"/>
              <a:t>exclosure</a:t>
            </a:r>
            <a:r>
              <a:rPr lang="en-US" dirty="0"/>
              <a:t> (</a:t>
            </a:r>
            <a:r>
              <a:rPr lang="en-US" dirty="0" err="1"/>
              <a:t>esp</a:t>
            </a:r>
            <a:r>
              <a:rPr lang="en-US" dirty="0"/>
              <a:t> the SW part) as small shrubs</a:t>
            </a:r>
          </a:p>
        </p:txBody>
      </p:sp>
      <p:pic>
        <p:nvPicPr>
          <p:cNvPr id="13314" name="Picture 2" descr="https://www.dendroapp.frec.vt.edu/VT_Assets/Fact_Sheets/images/Viburnum%20acerifolium/leaf1.jpg">
            <a:extLst>
              <a:ext uri="{FF2B5EF4-FFF2-40B4-BE49-F238E27FC236}">
                <a16:creationId xmlns:a16="http://schemas.microsoft.com/office/drawing/2014/main" id="{60940191-999A-4A48-8F31-5BB43311F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89182" y="645106"/>
            <a:ext cx="385709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377613-5C34-486C-932B-9991BAF381BE}"/>
              </a:ext>
            </a:extLst>
          </p:cNvPr>
          <p:cNvSpPr txBox="1"/>
          <p:nvPr/>
        </p:nvSpPr>
        <p:spPr>
          <a:xfrm>
            <a:off x="6350000" y="6061223"/>
            <a:ext cx="4559300"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http://dendro.cnre.vt.edu/dendrology/syllabus/factsheet.cfm?ID=91</a:t>
            </a:r>
            <a:endParaRPr lang="en-US" sz="1000" dirty="0"/>
          </a:p>
        </p:txBody>
      </p:sp>
    </p:spTree>
    <p:extLst>
      <p:ext uri="{BB962C8B-B14F-4D97-AF65-F5344CB8AC3E}">
        <p14:creationId xmlns:p14="http://schemas.microsoft.com/office/powerpoint/2010/main" val="7526701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26DF-BC3E-4AB8-9DF5-3BBFE552BB3D}"/>
              </a:ext>
            </a:extLst>
          </p:cNvPr>
          <p:cNvSpPr>
            <a:spLocks noGrp="1"/>
          </p:cNvSpPr>
          <p:nvPr>
            <p:ph type="title"/>
          </p:nvPr>
        </p:nvSpPr>
        <p:spPr>
          <a:xfrm>
            <a:off x="1687669" y="624110"/>
            <a:ext cx="4137059" cy="1280890"/>
          </a:xfrm>
        </p:spPr>
        <p:txBody>
          <a:bodyPr>
            <a:normAutofit/>
          </a:bodyPr>
          <a:lstStyle/>
          <a:p>
            <a:r>
              <a:rPr lang="en-US" sz="3200"/>
              <a:t>Viburnum prunifolium</a:t>
            </a:r>
          </a:p>
        </p:txBody>
      </p:sp>
      <p:sp>
        <p:nvSpPr>
          <p:cNvPr id="3" name="Content Placeholder 2">
            <a:extLst>
              <a:ext uri="{FF2B5EF4-FFF2-40B4-BE49-F238E27FC236}">
                <a16:creationId xmlns:a16="http://schemas.microsoft.com/office/drawing/2014/main" id="{C1B70451-CF51-4139-B34A-25949CCB0938}"/>
              </a:ext>
            </a:extLst>
          </p:cNvPr>
          <p:cNvSpPr>
            <a:spLocks noGrp="1"/>
          </p:cNvSpPr>
          <p:nvPr>
            <p:ph idx="1"/>
          </p:nvPr>
        </p:nvSpPr>
        <p:spPr>
          <a:xfrm>
            <a:off x="1683956" y="2133600"/>
            <a:ext cx="4140772" cy="3777622"/>
          </a:xfrm>
        </p:spPr>
        <p:txBody>
          <a:bodyPr>
            <a:normAutofit/>
          </a:bodyPr>
          <a:lstStyle/>
          <a:p>
            <a:pPr marL="0" indent="0">
              <a:buNone/>
            </a:pPr>
            <a:r>
              <a:rPr lang="en-US" sz="1600" dirty="0" err="1">
                <a:solidFill>
                  <a:srgbClr val="000000"/>
                </a:solidFill>
              </a:rPr>
              <a:t>Blackhaw</a:t>
            </a:r>
            <a:endParaRPr lang="en-US" sz="1600" dirty="0">
              <a:solidFill>
                <a:srgbClr val="000000"/>
              </a:solidFill>
            </a:endParaRPr>
          </a:p>
          <a:p>
            <a:endParaRPr lang="en-US" sz="1600" b="1" dirty="0">
              <a:solidFill>
                <a:srgbClr val="000000"/>
              </a:solidFill>
            </a:endParaRPr>
          </a:p>
          <a:p>
            <a:r>
              <a:rPr lang="en-US" sz="1600" dirty="0">
                <a:solidFill>
                  <a:srgbClr val="000000"/>
                </a:solidFill>
              </a:rPr>
              <a:t>Large shrub or small tree</a:t>
            </a:r>
          </a:p>
          <a:p>
            <a:r>
              <a:rPr lang="en-US" sz="1600" b="1" dirty="0">
                <a:solidFill>
                  <a:srgbClr val="000000"/>
                </a:solidFill>
              </a:rPr>
              <a:t>Bark looks like alligator hide</a:t>
            </a:r>
          </a:p>
          <a:p>
            <a:r>
              <a:rPr lang="en-US" sz="1600" b="1" dirty="0">
                <a:solidFill>
                  <a:srgbClr val="000000"/>
                </a:solidFill>
              </a:rPr>
              <a:t>Look like cherry leaves</a:t>
            </a:r>
          </a:p>
          <a:p>
            <a:pPr lvl="1"/>
            <a:r>
              <a:rPr lang="en-US" dirty="0">
                <a:solidFill>
                  <a:srgbClr val="000000"/>
                </a:solidFill>
              </a:rPr>
              <a:t>BUT are </a:t>
            </a:r>
            <a:r>
              <a:rPr lang="en-US" b="1" dirty="0">
                <a:solidFill>
                  <a:srgbClr val="000000"/>
                </a:solidFill>
              </a:rPr>
              <a:t>opposite</a:t>
            </a:r>
            <a:r>
              <a:rPr lang="en-US" dirty="0">
                <a:solidFill>
                  <a:srgbClr val="000000"/>
                </a:solidFill>
              </a:rPr>
              <a:t> (Prunus is not opposite)</a:t>
            </a:r>
          </a:p>
          <a:p>
            <a:r>
              <a:rPr lang="en-US" sz="1600" dirty="0">
                <a:solidFill>
                  <a:srgbClr val="000000"/>
                </a:solidFill>
              </a:rPr>
              <a:t>Most common Viburnum in </a:t>
            </a:r>
            <a:r>
              <a:rPr lang="en-US" sz="1600" dirty="0" err="1">
                <a:solidFill>
                  <a:srgbClr val="000000"/>
                </a:solidFill>
              </a:rPr>
              <a:t>ForestGEO</a:t>
            </a:r>
            <a:r>
              <a:rPr lang="en-US" sz="1600" dirty="0">
                <a:solidFill>
                  <a:srgbClr val="000000"/>
                </a:solidFill>
              </a:rPr>
              <a:t> census</a:t>
            </a:r>
          </a:p>
          <a:p>
            <a:endParaRPr lang="en-US" sz="1600" b="1" dirty="0">
              <a:solidFill>
                <a:srgbClr val="000000"/>
              </a:solidFill>
            </a:endParaRPr>
          </a:p>
        </p:txBody>
      </p:sp>
      <p:pic>
        <p:nvPicPr>
          <p:cNvPr id="14338" name="Picture 2" descr="https://www.dendroapp.frec.vt.edu/VT_Assets/Fact_Sheets/images/Viburnum%20prunifolium/leaf1.jpg">
            <a:extLst>
              <a:ext uri="{FF2B5EF4-FFF2-40B4-BE49-F238E27FC236}">
                <a16:creationId xmlns:a16="http://schemas.microsoft.com/office/drawing/2014/main" id="{D9ADE2E9-E1D8-43D3-A39D-DC894C6F5D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36097" y="663475"/>
            <a:ext cx="3188006" cy="524774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www.dendroapp.frec.vt.edu/VT_Assets/Fact_Sheets/images/Viburnum%20prunifolium/bark1.jpg">
            <a:extLst>
              <a:ext uri="{FF2B5EF4-FFF2-40B4-BE49-F238E27FC236}">
                <a16:creationId xmlns:a16="http://schemas.microsoft.com/office/drawing/2014/main" id="{C5074FBF-4404-4444-8C38-8C91B60E6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4510" y="1469571"/>
            <a:ext cx="1876811" cy="2822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F947D-734C-4067-A3FE-CAF3A0D79374}"/>
              </a:ext>
            </a:extLst>
          </p:cNvPr>
          <p:cNvSpPr txBox="1"/>
          <p:nvPr/>
        </p:nvSpPr>
        <p:spPr>
          <a:xfrm>
            <a:off x="7378700" y="6146800"/>
            <a:ext cx="4381500" cy="5539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http://dendro.cnre.vt.edu/dendrology/syllabus/factsheet.cfm?ID=129</a:t>
            </a:r>
            <a:endParaRPr lang="en-US" sz="1000" dirty="0"/>
          </a:p>
        </p:txBody>
      </p:sp>
    </p:spTree>
    <p:extLst>
      <p:ext uri="{BB962C8B-B14F-4D97-AF65-F5344CB8AC3E}">
        <p14:creationId xmlns:p14="http://schemas.microsoft.com/office/powerpoint/2010/main" val="39765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A5D6-3927-4CAE-9558-A6D244C7BA59}"/>
              </a:ext>
            </a:extLst>
          </p:cNvPr>
          <p:cNvSpPr>
            <a:spLocks noGrp="1"/>
          </p:cNvSpPr>
          <p:nvPr>
            <p:ph type="title"/>
          </p:nvPr>
        </p:nvSpPr>
        <p:spPr>
          <a:xfrm>
            <a:off x="1687669" y="624110"/>
            <a:ext cx="4137059" cy="1280890"/>
          </a:xfrm>
        </p:spPr>
        <p:txBody>
          <a:bodyPr>
            <a:normAutofit/>
          </a:bodyPr>
          <a:lstStyle/>
          <a:p>
            <a:pPr>
              <a:lnSpc>
                <a:spcPct val="90000"/>
              </a:lnSpc>
            </a:pPr>
            <a:r>
              <a:rPr lang="en-US" sz="2700"/>
              <a:t>Viburnum recognitum (=V. dentatum)</a:t>
            </a:r>
          </a:p>
        </p:txBody>
      </p:sp>
      <p:sp>
        <p:nvSpPr>
          <p:cNvPr id="3" name="Content Placeholder 2">
            <a:extLst>
              <a:ext uri="{FF2B5EF4-FFF2-40B4-BE49-F238E27FC236}">
                <a16:creationId xmlns:a16="http://schemas.microsoft.com/office/drawing/2014/main" id="{5AFA5647-6BDC-4387-AC79-CD415471A467}"/>
              </a:ext>
            </a:extLst>
          </p:cNvPr>
          <p:cNvSpPr>
            <a:spLocks noGrp="1"/>
          </p:cNvSpPr>
          <p:nvPr>
            <p:ph idx="1"/>
          </p:nvPr>
        </p:nvSpPr>
        <p:spPr>
          <a:xfrm>
            <a:off x="1683956" y="2133600"/>
            <a:ext cx="4140772" cy="3777622"/>
          </a:xfrm>
        </p:spPr>
        <p:txBody>
          <a:bodyPr>
            <a:normAutofit/>
          </a:bodyPr>
          <a:lstStyle/>
          <a:p>
            <a:pPr marL="0" indent="0">
              <a:buNone/>
            </a:pPr>
            <a:r>
              <a:rPr lang="en-US" sz="1600" dirty="0">
                <a:solidFill>
                  <a:srgbClr val="000000"/>
                </a:solidFill>
              </a:rPr>
              <a:t>Arrowwood</a:t>
            </a:r>
          </a:p>
          <a:p>
            <a:endParaRPr lang="en-US" sz="1600" dirty="0">
              <a:solidFill>
                <a:srgbClr val="000000"/>
              </a:solidFill>
            </a:endParaRPr>
          </a:p>
          <a:p>
            <a:r>
              <a:rPr lang="en-US" sz="1600" b="1" dirty="0">
                <a:solidFill>
                  <a:srgbClr val="000000"/>
                </a:solidFill>
              </a:rPr>
              <a:t>Very fuzzy leaves </a:t>
            </a:r>
            <a:r>
              <a:rPr lang="en-US" sz="1600" dirty="0">
                <a:solidFill>
                  <a:srgbClr val="000000"/>
                </a:solidFill>
              </a:rPr>
              <a:t>like V. </a:t>
            </a:r>
            <a:r>
              <a:rPr lang="en-US" sz="1600" dirty="0" err="1">
                <a:solidFill>
                  <a:srgbClr val="000000"/>
                </a:solidFill>
              </a:rPr>
              <a:t>acerifolium</a:t>
            </a:r>
            <a:endParaRPr lang="en-US" sz="1600" dirty="0">
              <a:solidFill>
                <a:srgbClr val="000000"/>
              </a:solidFill>
            </a:endParaRPr>
          </a:p>
          <a:p>
            <a:pPr lvl="1"/>
            <a:r>
              <a:rPr lang="en-US" b="1" dirty="0">
                <a:solidFill>
                  <a:srgbClr val="000000"/>
                </a:solidFill>
              </a:rPr>
              <a:t>Opposite</a:t>
            </a:r>
          </a:p>
          <a:p>
            <a:pPr lvl="1"/>
            <a:r>
              <a:rPr lang="en-US" dirty="0">
                <a:solidFill>
                  <a:srgbClr val="000000"/>
                </a:solidFill>
              </a:rPr>
              <a:t>Basically it’s like you took V. </a:t>
            </a:r>
            <a:r>
              <a:rPr lang="en-US" dirty="0" err="1">
                <a:solidFill>
                  <a:srgbClr val="000000"/>
                </a:solidFill>
              </a:rPr>
              <a:t>acerifolium</a:t>
            </a:r>
            <a:r>
              <a:rPr lang="en-US" dirty="0">
                <a:solidFill>
                  <a:srgbClr val="000000"/>
                </a:solidFill>
              </a:rPr>
              <a:t> leaves and got rid of the lobes</a:t>
            </a:r>
          </a:p>
          <a:p>
            <a:r>
              <a:rPr lang="en-US" sz="1600" dirty="0">
                <a:solidFill>
                  <a:srgbClr val="000000"/>
                </a:solidFill>
              </a:rPr>
              <a:t>Also not really in </a:t>
            </a:r>
            <a:r>
              <a:rPr lang="en-US" sz="1600" dirty="0" err="1">
                <a:solidFill>
                  <a:srgbClr val="000000"/>
                </a:solidFill>
              </a:rPr>
              <a:t>ForestGEO</a:t>
            </a:r>
            <a:r>
              <a:rPr lang="en-US" sz="1600" dirty="0">
                <a:solidFill>
                  <a:srgbClr val="000000"/>
                </a:solidFill>
              </a:rPr>
              <a:t> census, but definitely present in deer </a:t>
            </a:r>
            <a:r>
              <a:rPr lang="en-US" sz="1600" dirty="0" err="1">
                <a:solidFill>
                  <a:srgbClr val="000000"/>
                </a:solidFill>
              </a:rPr>
              <a:t>exclosure</a:t>
            </a:r>
            <a:endParaRPr lang="en-US" sz="1600" dirty="0">
              <a:solidFill>
                <a:srgbClr val="000000"/>
              </a:solidFill>
            </a:endParaRPr>
          </a:p>
          <a:p>
            <a:pPr lvl="1"/>
            <a:endParaRPr lang="en-US" dirty="0">
              <a:solidFill>
                <a:srgbClr val="000000"/>
              </a:solidFill>
            </a:endParaRPr>
          </a:p>
          <a:p>
            <a:pPr lvl="1"/>
            <a:endParaRPr lang="en-US" dirty="0">
              <a:solidFill>
                <a:srgbClr val="000000"/>
              </a:solidFill>
            </a:endParaRPr>
          </a:p>
        </p:txBody>
      </p:sp>
      <p:sp>
        <p:nvSpPr>
          <p:cNvPr id="4" name="TextBox 3">
            <a:extLst>
              <a:ext uri="{FF2B5EF4-FFF2-40B4-BE49-F238E27FC236}">
                <a16:creationId xmlns:a16="http://schemas.microsoft.com/office/drawing/2014/main" id="{BEC31B08-ED35-463D-B061-E79E6C84A78B}"/>
              </a:ext>
            </a:extLst>
          </p:cNvPr>
          <p:cNvSpPr txBox="1"/>
          <p:nvPr/>
        </p:nvSpPr>
        <p:spPr>
          <a:xfrm>
            <a:off x="6613071" y="6057900"/>
            <a:ext cx="4963886" cy="230832"/>
          </a:xfrm>
          <a:prstGeom prst="rect">
            <a:avLst/>
          </a:prstGeom>
          <a:noFill/>
        </p:spPr>
        <p:txBody>
          <a:bodyPr wrap="square" rtlCol="0">
            <a:spAutoFit/>
          </a:bodyPr>
          <a:lstStyle/>
          <a:p>
            <a:r>
              <a:rPr lang="en-US" sz="900" dirty="0"/>
              <a:t>Source: </a:t>
            </a:r>
            <a:r>
              <a:rPr lang="en-US" sz="900" dirty="0">
                <a:hlinkClick r:id="rId2"/>
              </a:rPr>
              <a:t>http://dendro.cnre.vt.edu/dendrology/syllabus/factsheet.cfm?ID=357</a:t>
            </a:r>
            <a:endParaRPr lang="en-US" sz="900" dirty="0"/>
          </a:p>
        </p:txBody>
      </p:sp>
      <p:pic>
        <p:nvPicPr>
          <p:cNvPr id="15366" name="Picture 6" descr="https://www.dendroapp.frec.vt.edu/VT_Assets/Fact_Sheets/images/Viburnum%20dentatum/leaf1.jpg">
            <a:extLst>
              <a:ext uri="{FF2B5EF4-FFF2-40B4-BE49-F238E27FC236}">
                <a16:creationId xmlns:a16="http://schemas.microsoft.com/office/drawing/2014/main" id="{E3EF3AF0-DAFD-4FB5-9562-255AB580C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092" y="1264554"/>
            <a:ext cx="3302907" cy="422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981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9A31F-34C3-4EC0-B387-9E14074A2504}"/>
              </a:ext>
            </a:extLst>
          </p:cNvPr>
          <p:cNvSpPr>
            <a:spLocks noGrp="1"/>
          </p:cNvSpPr>
          <p:nvPr>
            <p:ph type="title"/>
          </p:nvPr>
        </p:nvSpPr>
        <p:spPr>
          <a:xfrm>
            <a:off x="649224" y="645106"/>
            <a:ext cx="3650279" cy="1259894"/>
          </a:xfrm>
        </p:spPr>
        <p:txBody>
          <a:bodyPr>
            <a:normAutofit/>
          </a:bodyPr>
          <a:lstStyle/>
          <a:p>
            <a:r>
              <a:rPr lang="en-US" dirty="0"/>
              <a:t>Asimina </a:t>
            </a:r>
            <a:r>
              <a:rPr lang="en-US" dirty="0" err="1"/>
              <a:t>triloba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8EF3B7B-A91F-4E27-AE61-E2B37009F07A}"/>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Pawpaw</a:t>
            </a:r>
          </a:p>
          <a:p>
            <a:pPr>
              <a:lnSpc>
                <a:spcPct val="90000"/>
              </a:lnSpc>
            </a:pPr>
            <a:endParaRPr lang="en-US" sz="1600" dirty="0"/>
          </a:p>
          <a:p>
            <a:pPr>
              <a:lnSpc>
                <a:spcPct val="90000"/>
              </a:lnSpc>
            </a:pPr>
            <a:r>
              <a:rPr lang="en-US" sz="1600" b="1" dirty="0"/>
              <a:t>Grows in thickets</a:t>
            </a:r>
          </a:p>
          <a:p>
            <a:pPr>
              <a:lnSpc>
                <a:spcPct val="90000"/>
              </a:lnSpc>
            </a:pPr>
            <a:r>
              <a:rPr lang="en-US" sz="1600" dirty="0"/>
              <a:t>Older bark can have wart-like lenticels, sometimes light grey patches</a:t>
            </a:r>
          </a:p>
          <a:p>
            <a:pPr>
              <a:lnSpc>
                <a:spcPct val="90000"/>
              </a:lnSpc>
            </a:pPr>
            <a:r>
              <a:rPr lang="en-US" sz="1600" b="1" dirty="0"/>
              <a:t>Fruit is lumpy, fat banana</a:t>
            </a:r>
            <a:r>
              <a:rPr lang="en-US" sz="1600" dirty="0"/>
              <a:t>, ripe when soft, edible</a:t>
            </a:r>
          </a:p>
          <a:p>
            <a:pPr>
              <a:lnSpc>
                <a:spcPct val="90000"/>
              </a:lnSpc>
            </a:pPr>
            <a:r>
              <a:rPr lang="en-US" sz="1600" b="1" dirty="0"/>
              <a:t>Flowers look like dark purple bells</a:t>
            </a:r>
            <a:r>
              <a:rPr lang="en-US" sz="1600" dirty="0"/>
              <a:t>, hang down off twigs (spring)</a:t>
            </a:r>
          </a:p>
          <a:p>
            <a:pPr>
              <a:lnSpc>
                <a:spcPct val="90000"/>
              </a:lnSpc>
            </a:pPr>
            <a:r>
              <a:rPr lang="en-US" sz="1600" b="1" dirty="0"/>
              <a:t>Leaves alternate, large, entire, wavy-</a:t>
            </a:r>
            <a:r>
              <a:rPr lang="en-US" sz="1600" b="1" dirty="0" err="1"/>
              <a:t>ish</a:t>
            </a:r>
            <a:endParaRPr lang="en-US" sz="1600" b="1" dirty="0"/>
          </a:p>
          <a:p>
            <a:pPr lvl="1">
              <a:lnSpc>
                <a:spcPct val="90000"/>
              </a:lnSpc>
            </a:pPr>
            <a:r>
              <a:rPr lang="en-US" dirty="0"/>
              <a:t>Short petiole</a:t>
            </a:r>
          </a:p>
          <a:p>
            <a:pPr lvl="1">
              <a:lnSpc>
                <a:spcPct val="90000"/>
              </a:lnSpc>
            </a:pPr>
            <a:r>
              <a:rPr lang="en-US" dirty="0"/>
              <a:t>Many straight parallel veins, short tapered</a:t>
            </a:r>
          </a:p>
        </p:txBody>
      </p:sp>
      <p:pic>
        <p:nvPicPr>
          <p:cNvPr id="3074" name="Picture 2" descr="https://www.dendroapp.frec.vt.edu/VT_Assets/Fact_Sheets/images/Asimina%20triloba/leaf1.jpg">
            <a:extLst>
              <a:ext uri="{FF2B5EF4-FFF2-40B4-BE49-F238E27FC236}">
                <a16:creationId xmlns:a16="http://schemas.microsoft.com/office/drawing/2014/main" id="{E3678244-694B-411C-B5AA-E2A352E93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22683" y="3426233"/>
            <a:ext cx="2094248" cy="3149246"/>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Asimina%20triloba/fruit1.jpg">
            <a:extLst>
              <a:ext uri="{FF2B5EF4-FFF2-40B4-BE49-F238E27FC236}">
                <a16:creationId xmlns:a16="http://schemas.microsoft.com/office/drawing/2014/main" id="{98130F7F-CA81-4D11-9A27-20F3EB36A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234" y="236135"/>
            <a:ext cx="240030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Asimina%20triloba/flower1.jpg">
            <a:extLst>
              <a:ext uri="{FF2B5EF4-FFF2-40B4-BE49-F238E27FC236}">
                <a16:creationId xmlns:a16="http://schemas.microsoft.com/office/drawing/2014/main" id="{6895D3D8-48E7-41A4-824B-39CE00852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489" y="236135"/>
            <a:ext cx="1963590" cy="295317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dendroapp.frec.vt.edu/VT_Assets/Fact_Sheets/images/Asimina%20triloba/twig1.jpg">
            <a:extLst>
              <a:ext uri="{FF2B5EF4-FFF2-40B4-BE49-F238E27FC236}">
                <a16:creationId xmlns:a16="http://schemas.microsoft.com/office/drawing/2014/main" id="{37A3844D-BE4E-41F2-8785-81B96A739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9566" y="3725281"/>
            <a:ext cx="2077077" cy="26952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A78A7B-A7FE-434D-8994-8E820CD1C4B3}"/>
              </a:ext>
            </a:extLst>
          </p:cNvPr>
          <p:cNvSpPr/>
          <p:nvPr/>
        </p:nvSpPr>
        <p:spPr>
          <a:xfrm>
            <a:off x="7698384" y="6587698"/>
            <a:ext cx="6096000" cy="246221"/>
          </a:xfrm>
          <a:prstGeom prst="rect">
            <a:avLst/>
          </a:prstGeom>
        </p:spPr>
        <p:txBody>
          <a:bodyPr>
            <a:spAutoFit/>
          </a:bodyPr>
          <a:lstStyle/>
          <a:p>
            <a:r>
              <a:rPr lang="en-US" sz="1000" dirty="0">
                <a:hlinkClick r:id="rId6"/>
              </a:rPr>
              <a:t>http://dendro.cnre.vt.edu/dendrology/syllabus/factsheet.cfm?ID=155</a:t>
            </a:r>
            <a:endParaRPr lang="en-US" sz="1000" dirty="0"/>
          </a:p>
        </p:txBody>
      </p:sp>
      <p:pic>
        <p:nvPicPr>
          <p:cNvPr id="3082" name="Picture 10" descr="https://www.dendroapp.frec.vt.edu/VT_Assets/Fact_Sheets/images/Asimina%20triloba/bark1.jpg">
            <a:extLst>
              <a:ext uri="{FF2B5EF4-FFF2-40B4-BE49-F238E27FC236}">
                <a16:creationId xmlns:a16="http://schemas.microsoft.com/office/drawing/2014/main" id="{C83BB7EF-92FC-44DA-95CE-34EC613CC2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6723" y="4024364"/>
            <a:ext cx="1394370" cy="209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59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AF41E-D818-4F29-ADFE-12ACBDE092E9}"/>
              </a:ext>
            </a:extLst>
          </p:cNvPr>
          <p:cNvSpPr>
            <a:spLocks noGrp="1"/>
          </p:cNvSpPr>
          <p:nvPr>
            <p:ph type="title"/>
          </p:nvPr>
        </p:nvSpPr>
        <p:spPr>
          <a:xfrm>
            <a:off x="649224" y="645106"/>
            <a:ext cx="3650279" cy="1259894"/>
          </a:xfrm>
        </p:spPr>
        <p:txBody>
          <a:bodyPr>
            <a:normAutofit/>
          </a:bodyPr>
          <a:lstStyle/>
          <a:p>
            <a:r>
              <a:rPr lang="en-US" dirty="0"/>
              <a:t>Berberis </a:t>
            </a:r>
            <a:r>
              <a:rPr lang="en-US" dirty="0" err="1"/>
              <a:t>thunbergii</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15C8F46-BF22-42DF-8A09-ED195ED7492A}"/>
              </a:ext>
            </a:extLst>
          </p:cNvPr>
          <p:cNvSpPr>
            <a:spLocks noGrp="1"/>
          </p:cNvSpPr>
          <p:nvPr>
            <p:ph idx="1"/>
          </p:nvPr>
        </p:nvSpPr>
        <p:spPr>
          <a:xfrm>
            <a:off x="649225" y="2133600"/>
            <a:ext cx="3650278" cy="3759253"/>
          </a:xfrm>
        </p:spPr>
        <p:txBody>
          <a:bodyPr>
            <a:normAutofit fontScale="92500" lnSpcReduction="20000"/>
          </a:bodyPr>
          <a:lstStyle/>
          <a:p>
            <a:pPr marL="0" indent="0">
              <a:buNone/>
            </a:pPr>
            <a:r>
              <a:rPr lang="en-US" dirty="0"/>
              <a:t>Japanese barberry</a:t>
            </a:r>
          </a:p>
          <a:p>
            <a:endParaRPr lang="en-US" dirty="0"/>
          </a:p>
          <a:p>
            <a:r>
              <a:rPr lang="en-US" dirty="0"/>
              <a:t>Invasive</a:t>
            </a:r>
          </a:p>
          <a:p>
            <a:r>
              <a:rPr lang="en-US" dirty="0"/>
              <a:t>Fruit is small red berry, ripen in fall</a:t>
            </a:r>
          </a:p>
          <a:p>
            <a:r>
              <a:rPr lang="en-US" dirty="0"/>
              <a:t>Flowers are tiny, pale yellow, normally in clusters</a:t>
            </a:r>
          </a:p>
          <a:p>
            <a:r>
              <a:rPr lang="en-US" b="1" dirty="0"/>
              <a:t>Small, rounded leaves</a:t>
            </a:r>
          </a:p>
          <a:p>
            <a:pPr lvl="1"/>
            <a:r>
              <a:rPr lang="en-US" dirty="0"/>
              <a:t>Only midvein is prominent</a:t>
            </a:r>
          </a:p>
          <a:p>
            <a:pPr lvl="1"/>
            <a:r>
              <a:rPr lang="en-US" b="1" dirty="0"/>
              <a:t>Small thorns at base of leaves (each node)</a:t>
            </a:r>
          </a:p>
          <a:p>
            <a:pPr lvl="1"/>
            <a:r>
              <a:rPr lang="en-US" dirty="0"/>
              <a:t>Red to purple fall color</a:t>
            </a:r>
          </a:p>
        </p:txBody>
      </p:sp>
      <p:pic>
        <p:nvPicPr>
          <p:cNvPr id="2050" name="Picture 2" descr="https://www.dendroapp.frec.vt.edu/VT_Assets/Fact_Sheets/images/Berberis%20thunbergii/fruit1.jpg">
            <a:extLst>
              <a:ext uri="{FF2B5EF4-FFF2-40B4-BE49-F238E27FC236}">
                <a16:creationId xmlns:a16="http://schemas.microsoft.com/office/drawing/2014/main" id="{6D9F25B3-8F60-4C02-B6C3-537B69F62B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92369" y="427808"/>
            <a:ext cx="3388038"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Berberis%20thunbergii/twig1.jpg">
            <a:extLst>
              <a:ext uri="{FF2B5EF4-FFF2-40B4-BE49-F238E27FC236}">
                <a16:creationId xmlns:a16="http://schemas.microsoft.com/office/drawing/2014/main" id="{972DD2DF-A8C6-4906-84EF-93BB48CEA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746" y="738864"/>
            <a:ext cx="1629646" cy="25608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droapp.frec.vt.edu/VT_Assets/Fact_Sheets/images/Berberis%20thunbergii/flower1.jpg">
            <a:extLst>
              <a:ext uri="{FF2B5EF4-FFF2-40B4-BE49-F238E27FC236}">
                <a16:creationId xmlns:a16="http://schemas.microsoft.com/office/drawing/2014/main" id="{F9E4DC7E-9771-40C3-9939-2E92FB7BB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12571"/>
            <a:ext cx="2039943" cy="30680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71CB3D-F304-4B26-B526-C14D8FFCE92E}"/>
              </a:ext>
            </a:extLst>
          </p:cNvPr>
          <p:cNvSpPr/>
          <p:nvPr/>
        </p:nvSpPr>
        <p:spPr>
          <a:xfrm>
            <a:off x="7353300" y="6143806"/>
            <a:ext cx="6096000" cy="246221"/>
          </a:xfrm>
          <a:prstGeom prst="rect">
            <a:avLst/>
          </a:prstGeom>
        </p:spPr>
        <p:txBody>
          <a:bodyPr>
            <a:spAutoFit/>
          </a:bodyPr>
          <a:lstStyle/>
          <a:p>
            <a:r>
              <a:rPr lang="en-US" sz="1000" dirty="0">
                <a:hlinkClick r:id="rId5"/>
              </a:rPr>
              <a:t>http://dendro.cnre.vt.edu/dendrology/syllabus/factsheet.cfm?ID=374</a:t>
            </a:r>
            <a:endParaRPr lang="en-US" sz="1000" dirty="0"/>
          </a:p>
        </p:txBody>
      </p:sp>
    </p:spTree>
    <p:extLst>
      <p:ext uri="{BB962C8B-B14F-4D97-AF65-F5344CB8AC3E}">
        <p14:creationId xmlns:p14="http://schemas.microsoft.com/office/powerpoint/2010/main" val="58867845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otalTime>32</TotalTime>
  <Words>4650</Words>
  <Application>Microsoft Office PowerPoint</Application>
  <PresentationFormat>Widescreen</PresentationFormat>
  <Paragraphs>685</Paragraphs>
  <Slides>73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Century Gothic</vt:lpstr>
      <vt:lpstr>Wingdings 3</vt:lpstr>
      <vt:lpstr>Wisp</vt:lpstr>
      <vt:lpstr>ForestGEO plants</vt:lpstr>
      <vt:lpstr>Acer negundo</vt:lpstr>
      <vt:lpstr>Acer platanoides</vt:lpstr>
      <vt:lpstr>Acer rubrum</vt:lpstr>
      <vt:lpstr>Ailanthus altissima</vt:lpstr>
      <vt:lpstr>Alliaria petiolata</vt:lpstr>
      <vt:lpstr>Amelanchier arborea</vt:lpstr>
      <vt:lpstr>Asimina triloba</vt:lpstr>
      <vt:lpstr>Berberis thunbergii</vt:lpstr>
      <vt:lpstr>Carpinus caroliniana</vt:lpstr>
      <vt:lpstr>Carya cordiformis</vt:lpstr>
      <vt:lpstr>Carya glabra</vt:lpstr>
      <vt:lpstr>Carya ovalis</vt:lpstr>
      <vt:lpstr>Carya tomentosa</vt:lpstr>
      <vt:lpstr>Castanea dentata</vt:lpstr>
      <vt:lpstr>Cercis canadensis</vt:lpstr>
      <vt:lpstr>Celtis occidentalis</vt:lpstr>
      <vt:lpstr>Chionanthus virginicus</vt:lpstr>
      <vt:lpstr>Cornus alternifolia</vt:lpstr>
      <vt:lpstr>Cornus florida</vt:lpstr>
      <vt:lpstr>Corylus americana </vt:lpstr>
      <vt:lpstr>Crataegus spp</vt:lpstr>
      <vt:lpstr>Diospyros virginiana</vt:lpstr>
      <vt:lpstr>Elaeagnus umbellata</vt:lpstr>
      <vt:lpstr>Euonymus alatus</vt:lpstr>
      <vt:lpstr>Fagus grandifolia</vt:lpstr>
      <vt:lpstr>Fraxinus americana</vt:lpstr>
      <vt:lpstr>Fraxinus nigra</vt:lpstr>
      <vt:lpstr>Fraxinus pennsylvanica</vt:lpstr>
      <vt:lpstr>Hamamelis virginiana</vt:lpstr>
      <vt:lpstr>Ilex opaca</vt:lpstr>
      <vt:lpstr>Ilex verticillata</vt:lpstr>
      <vt:lpstr>Juglans cinerea</vt:lpstr>
      <vt:lpstr>Juglans nigra</vt:lpstr>
      <vt:lpstr>Juniperus virginiana</vt:lpstr>
      <vt:lpstr>Lindera benzoin</vt:lpstr>
      <vt:lpstr>Liriodendron tulipifera</vt:lpstr>
      <vt:lpstr>Lonicera japonica</vt:lpstr>
      <vt:lpstr>Lonicera maackii</vt:lpstr>
      <vt:lpstr>Nyssa sylvatica</vt:lpstr>
      <vt:lpstr>Parthenocissus quinquefolia</vt:lpstr>
      <vt:lpstr>Paulownia tomentosa</vt:lpstr>
      <vt:lpstr>Pinus pungens</vt:lpstr>
      <vt:lpstr>Pinus strobus</vt:lpstr>
      <vt:lpstr>Pinus virginiana</vt:lpstr>
      <vt:lpstr>Platanus occidentalis</vt:lpstr>
      <vt:lpstr>Prunus avium</vt:lpstr>
      <vt:lpstr>Prunus serotina</vt:lpstr>
      <vt:lpstr>Quercus alba</vt:lpstr>
      <vt:lpstr>Quercus coccinea</vt:lpstr>
      <vt:lpstr>Quercus falcata</vt:lpstr>
      <vt:lpstr>Quercus michauxii</vt:lpstr>
      <vt:lpstr>Quercus muehlenbergii</vt:lpstr>
      <vt:lpstr>Quercus palustris</vt:lpstr>
      <vt:lpstr>Quercus prinus (=Q. montana)</vt:lpstr>
      <vt:lpstr>Quercus rubra</vt:lpstr>
      <vt:lpstr>Quercus stellata</vt:lpstr>
      <vt:lpstr>Quercus velutina</vt:lpstr>
      <vt:lpstr>Rosa multiflora</vt:lpstr>
      <vt:lpstr>Robinia pseudoacacia</vt:lpstr>
      <vt:lpstr>Rubus allegheniensis</vt:lpstr>
      <vt:lpstr>Rubus pensilvanicus</vt:lpstr>
      <vt:lpstr>Rubus phoenicolasius</vt:lpstr>
      <vt:lpstr>Sassafras albidum</vt:lpstr>
      <vt:lpstr>Sambucus canadensis</vt:lpstr>
      <vt:lpstr>Smilax rotundifolia</vt:lpstr>
      <vt:lpstr>Tilia americana</vt:lpstr>
      <vt:lpstr>Toxicodendron radicans</vt:lpstr>
      <vt:lpstr>Ulmus americana</vt:lpstr>
      <vt:lpstr>Ulmus rubra</vt:lpstr>
      <vt:lpstr>Viburnum acerifolium</vt:lpstr>
      <vt:lpstr>Viburnum prunifolium</vt:lpstr>
      <vt:lpstr>Viburnum recognitum (=V. dentatum)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ForestGEO plants</dc:title>
  <dc:creator>McGregor, Ian</dc:creator>
  <cp:lastModifiedBy>McGregor, Ian</cp:lastModifiedBy>
  <cp:revision>7</cp:revision>
  <dcterms:created xsi:type="dcterms:W3CDTF">2019-06-03T20:30:31Z</dcterms:created>
  <dcterms:modified xsi:type="dcterms:W3CDTF">2019-06-05T15:22:26Z</dcterms:modified>
</cp:coreProperties>
</file>